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98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Black" panose="020F0A02020204030203" pitchFamily="34" charset="77"/>
      <p:bold r:id="rId14"/>
      <p:italic r:id="rId15"/>
      <p:boldItalic r:id="rId16"/>
    </p:embeddedFont>
    <p:embeddedFont>
      <p:font typeface="Tw Cen MT" panose="020B0602020104020603" pitchFamily="34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AA"/>
    <a:srgbClr val="ED9E3D"/>
    <a:srgbClr val="4CAF50"/>
    <a:srgbClr val="FFD54F"/>
    <a:srgbClr val="FFC107"/>
    <a:srgbClr val="263238"/>
    <a:srgbClr val="1B5E20"/>
    <a:srgbClr val="E1E082"/>
    <a:srgbClr val="E04336"/>
    <a:srgbClr val="E91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 autoAdjust="0"/>
    <p:restoredTop sz="90319" autoAdjust="0"/>
  </p:normalViewPr>
  <p:slideViewPr>
    <p:cSldViewPr snapToGrid="0" showGuides="1">
      <p:cViewPr>
        <p:scale>
          <a:sx n="28" d="100"/>
          <a:sy n="28" d="100"/>
        </p:scale>
        <p:origin x="1048" y="-328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7567879-9BB9-844F-B5D0-5AB165D5B964}"/>
              </a:ext>
            </a:extLst>
          </p:cNvPr>
          <p:cNvSpPr/>
          <p:nvPr/>
        </p:nvSpPr>
        <p:spPr>
          <a:xfrm>
            <a:off x="152400" y="-77820"/>
            <a:ext cx="49225200" cy="44949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i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0" y="0"/>
            <a:ext cx="18803428" cy="3291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399431" y="7027742"/>
            <a:ext cx="17733884" cy="1826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28% of girls aged 15-19 years report childbearing in Northern Uganda from 2006-2016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Sexual, reproductive and maternal health (SRMH) complications are the </a:t>
            </a:r>
            <a:r>
              <a:rPr lang="en-US" sz="4400" u="sng" dirty="0">
                <a:latin typeface="Lato" panose="020F0502020204030203" pitchFamily="34" charset="0"/>
                <a:cs typeface="Arial" panose="020B0604020202020204" pitchFamily="34" charset="0"/>
              </a:rPr>
              <a:t>leading cause of morbidity and mortality</a:t>
            </a:r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 among adolescent girls in Northern Uganda.</a:t>
            </a:r>
            <a:endParaRPr lang="en-US" sz="4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What SRMH  services are available for adolescent girls aged 13-18 years in post-conflict Northern Uganda?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What types of SRMH services are used by adolescents and what are the barriers that prevent youth from accessing these services?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What are the health and education outcomes for adolescent mothers and health outcomes for their neonates?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What factors are associated with an increased risk for adolescent pregnancy in this sample?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Participants aged 13-24  from </a:t>
            </a:r>
            <a:r>
              <a:rPr lang="en-US" sz="4000" dirty="0" err="1">
                <a:latin typeface="Lato" panose="020F0502020204030203" pitchFamily="34" charset="0"/>
                <a:cs typeface="Arial" panose="020B0604020202020204" pitchFamily="34" charset="0"/>
              </a:rPr>
              <a:t>Gulu</a:t>
            </a: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Lato" panose="020F0502020204030203" pitchFamily="34" charset="0"/>
                <a:cs typeface="Arial" panose="020B0604020202020204" pitchFamily="34" charset="0"/>
              </a:rPr>
              <a:t>Amuru</a:t>
            </a: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 and </a:t>
            </a:r>
            <a:r>
              <a:rPr lang="en-US" sz="4000" dirty="0" err="1">
                <a:latin typeface="Lato" panose="020F0502020204030203" pitchFamily="34" charset="0"/>
                <a:cs typeface="Arial" panose="020B0604020202020204" pitchFamily="34" charset="0"/>
              </a:rPr>
              <a:t>Nwoya</a:t>
            </a: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 were interviewed  from the existing cluster-randomized </a:t>
            </a:r>
            <a:r>
              <a:rPr lang="en-US" sz="4000" dirty="0" err="1">
                <a:latin typeface="Lato" panose="020F0502020204030203" pitchFamily="34" charset="0"/>
                <a:cs typeface="Arial" panose="020B0604020202020204" pitchFamily="34" charset="0"/>
              </a:rPr>
              <a:t>Cango</a:t>
            </a: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Lato" panose="020F0502020204030203" pitchFamily="34" charset="0"/>
                <a:cs typeface="Arial" panose="020B0604020202020204" pitchFamily="34" charset="0"/>
              </a:rPr>
              <a:t>Lyec</a:t>
            </a: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 cohort in 2017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Bivariate chi-square tests and multivariate logistic regression analysis are currently being pursued to determine risk factors for adolescent pregnancy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27955" y="30429872"/>
            <a:ext cx="17805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The data will be used to identify opportunities for culturally-safe, population-specific interventions to improve health outcomes for adolescent girls and their neonates in post-conflict Northern Uganda.</a:t>
            </a:r>
          </a:p>
          <a:p>
            <a:endParaRPr lang="en-US" sz="48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20021849" y="9916195"/>
            <a:ext cx="28804060" cy="15419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Tw Cen MT" panose="020B0602020104020603" pitchFamily="34" charset="77"/>
                <a:cs typeface="Arial" panose="020B0604020202020204" pitchFamily="34" charset="0"/>
              </a:rPr>
              <a:t>Preliminary results show that childhood marriage and intimate-partner violence are two factors associated with adolescent pregnancy in post-conflict Northern Uganda</a:t>
            </a:r>
            <a:endParaRPr lang="en-US" sz="19900" b="1" dirty="0">
              <a:solidFill>
                <a:schemeClr val="bg1"/>
              </a:solidFill>
              <a:latin typeface="Tw Cen MT" panose="020B0602020104020603" pitchFamily="34" charset="77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3638618" y="4011282"/>
            <a:ext cx="14494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Kiran Parmar BSc; Beth Payne PhD; Patricia Spittal PhD;  Gina Ogilvie MD MSc </a:t>
            </a:r>
            <a:r>
              <a:rPr lang="en-US" sz="4400" b="1" dirty="0" err="1">
                <a:latin typeface="Lato" panose="020F0502020204030203" pitchFamily="34" charset="0"/>
                <a:cs typeface="Lato" panose="020F0502020204030203" pitchFamily="34" charset="0"/>
              </a:rPr>
              <a:t>FcFP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DrPH</a:t>
            </a: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2094170" y="4102963"/>
            <a:ext cx="979844" cy="1200617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DCCFEB-4ABF-0B44-B12C-85CE41ECC20E}"/>
              </a:ext>
            </a:extLst>
          </p:cNvPr>
          <p:cNvSpPr txBox="1"/>
          <p:nvPr/>
        </p:nvSpPr>
        <p:spPr>
          <a:xfrm>
            <a:off x="372376" y="23652095"/>
            <a:ext cx="17355739" cy="580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N=235 </a:t>
            </a:r>
          </a:p>
          <a:p>
            <a:pPr marL="1143000" indent="-1143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N=82 (35%) reported a history of sexual activity</a:t>
            </a:r>
          </a:p>
          <a:p>
            <a:pPr marL="1143000" indent="-1143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N=59 (25%) had at least one teenage pregnancy, </a:t>
            </a:r>
          </a:p>
          <a:p>
            <a:pPr marL="2057400" lvl="2" indent="-1143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N=14 (24%) experienced complications with severe bleeding being the most common</a:t>
            </a:r>
          </a:p>
          <a:p>
            <a:pPr marL="2057400" lvl="2" indent="-1143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N=40 (70%) had no hope in re-joining school</a:t>
            </a:r>
            <a:endParaRPr lang="en-US" sz="40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Lato" panose="020F0502020204030203" pitchFamily="34" charset="0"/>
                <a:cs typeface="Arial" panose="020B0604020202020204" pitchFamily="34" charset="0"/>
              </a:rPr>
              <a:t>Chi-square tests revealed that childhood marriage and intimate-partner violence  are associated with adolescent pregnancy  p&lt;0.05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564D1-C2F7-EE4E-B240-18C6E3CD0DF8}"/>
              </a:ext>
            </a:extLst>
          </p:cNvPr>
          <p:cNvGrpSpPr/>
          <p:nvPr/>
        </p:nvGrpSpPr>
        <p:grpSpPr>
          <a:xfrm>
            <a:off x="24718954" y="30223205"/>
            <a:ext cx="25976633" cy="1536517"/>
            <a:chOff x="13403527" y="30572428"/>
            <a:chExt cx="25976633" cy="15365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66BF8F-493F-344F-ACD5-885DE233B2A0}"/>
                </a:ext>
              </a:extLst>
            </p:cNvPr>
            <p:cNvSpPr/>
            <p:nvPr/>
          </p:nvSpPr>
          <p:spPr>
            <a:xfrm>
              <a:off x="13403527" y="30603898"/>
              <a:ext cx="25976633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5577840" rtlCol="0" anchor="b" anchorCtr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Tw Cen MT" panose="020B0602020104020603" pitchFamily="34" charset="77"/>
                  <a:ea typeface="Lato Medium" panose="020F0502020204030203" pitchFamily="34" charset="0"/>
                  <a:cs typeface="Lato Medium" panose="020F0502020204030203" pitchFamily="34" charset="0"/>
                </a:rPr>
                <a:t>kiran.parmar2@cw.bc.ca               @</a:t>
              </a:r>
              <a:r>
                <a:rPr lang="en-US" sz="7200" dirty="0" err="1">
                  <a:solidFill>
                    <a:schemeClr val="bg1"/>
                  </a:solidFill>
                  <a:latin typeface="Tw Cen MT" panose="020B0602020104020603" pitchFamily="34" charset="77"/>
                  <a:ea typeface="Lato Medium" panose="020F0502020204030203" pitchFamily="34" charset="0"/>
                  <a:cs typeface="Lato Medium" panose="020F0502020204030203" pitchFamily="34" charset="0"/>
                </a:rPr>
                <a:t>GurkiranParmar</a:t>
              </a:r>
              <a:endParaRPr lang="en-US" sz="7200" dirty="0">
                <a:solidFill>
                  <a:schemeClr val="bg1"/>
                </a:solidFill>
                <a:latin typeface="Tw Cen MT" panose="020B0602020104020603" pitchFamily="34" charset="77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pic>
          <p:nvPicPr>
            <p:cNvPr id="22" name="Picture 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8FD48F5-2F64-3C44-B069-C259CDB1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5326" y="30572428"/>
              <a:ext cx="1536517" cy="1536517"/>
            </a:xfrm>
            <a:prstGeom prst="rect">
              <a:avLst/>
            </a:prstGeom>
            <a:noFill/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E2E9065-6B4F-384C-8C6B-6D6344C85CEE}"/>
              </a:ext>
            </a:extLst>
          </p:cNvPr>
          <p:cNvSpPr txBox="1"/>
          <p:nvPr/>
        </p:nvSpPr>
        <p:spPr>
          <a:xfrm>
            <a:off x="564604" y="572113"/>
            <a:ext cx="38583146" cy="400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800" b="1" dirty="0">
                <a:latin typeface="Tw Cen MT" panose="020B0602020104020603" pitchFamily="34" charset="77"/>
                <a:cs typeface="Arial" panose="020B0604020202020204" pitchFamily="34" charset="0"/>
              </a:rPr>
              <a:t>Defining Opportunities for Creating an Integrated Package of Reproductive Health Services for Adolescents and their Infants in Post-Conflict Northern Uganda</a:t>
            </a:r>
            <a:endParaRPr lang="en-US" sz="7200" dirty="0">
              <a:latin typeface="Tw Cen MT" panose="020B06020201040206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ubc-logo-png-transparent | Volleyball BC">
            <a:extLst>
              <a:ext uri="{FF2B5EF4-FFF2-40B4-BE49-F238E27FC236}">
                <a16:creationId xmlns:a16="http://schemas.microsoft.com/office/drawing/2014/main" id="{4E7AEECE-11C5-7949-BD02-C4E158CC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650" y="480051"/>
            <a:ext cx="3937069" cy="39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HSA, UBC CWL, BCCHR">
            <a:extLst>
              <a:ext uri="{FF2B5EF4-FFF2-40B4-BE49-F238E27FC236}">
                <a16:creationId xmlns:a16="http://schemas.microsoft.com/office/drawing/2014/main" id="{C056257B-BA51-3F40-A0A9-187A5E2D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575" y="175333"/>
            <a:ext cx="4478334" cy="40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5E4F62E-4DFD-2944-AD7F-02B3A60240C3}"/>
              </a:ext>
            </a:extLst>
          </p:cNvPr>
          <p:cNvSpPr/>
          <p:nvPr/>
        </p:nvSpPr>
        <p:spPr>
          <a:xfrm>
            <a:off x="399431" y="6013368"/>
            <a:ext cx="17919061" cy="85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Tw Cen MT" panose="020B0602020104020603" pitchFamily="34" charset="77"/>
                <a:cs typeface="Arial" panose="020B0604020202020204" pitchFamily="34" charset="0"/>
              </a:rPr>
              <a:t>INTRODUCTION:</a:t>
            </a:r>
            <a:endParaRPr lang="en-US" sz="4800" dirty="0">
              <a:latin typeface="Tw Cen MT" panose="020B0602020104020603" pitchFamily="34" charset="77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1F19E4-F03F-784F-9B88-6063D0C057FE}"/>
              </a:ext>
            </a:extLst>
          </p:cNvPr>
          <p:cNvSpPr/>
          <p:nvPr/>
        </p:nvSpPr>
        <p:spPr>
          <a:xfrm>
            <a:off x="306842" y="11248656"/>
            <a:ext cx="17919061" cy="85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Tw Cen MT" panose="020B0602020104020603" pitchFamily="34" charset="77"/>
                <a:cs typeface="Arial" panose="020B0604020202020204" pitchFamily="34" charset="0"/>
              </a:rPr>
              <a:t>RESEARCH QUESTIONS:</a:t>
            </a:r>
            <a:endParaRPr lang="en-US" sz="4800" dirty="0">
              <a:latin typeface="Tw Cen MT" panose="020B0602020104020603" pitchFamily="34" charset="77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F56196-709A-FE45-8122-996AF93EADC8}"/>
              </a:ext>
            </a:extLst>
          </p:cNvPr>
          <p:cNvSpPr/>
          <p:nvPr/>
        </p:nvSpPr>
        <p:spPr>
          <a:xfrm>
            <a:off x="214251" y="18446177"/>
            <a:ext cx="17919061" cy="85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Tw Cen MT" panose="020B0602020104020603" pitchFamily="34" charset="77"/>
                <a:cs typeface="Arial" panose="020B0604020202020204" pitchFamily="34" charset="0"/>
              </a:rPr>
              <a:t>METHODS:</a:t>
            </a:r>
            <a:endParaRPr lang="en-US" sz="5400" dirty="0">
              <a:latin typeface="Tw Cen MT" panose="020B0602020104020603" pitchFamily="34" charset="77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5EA30B-385F-4746-8B05-D7D6D4117C12}"/>
              </a:ext>
            </a:extLst>
          </p:cNvPr>
          <p:cNvSpPr/>
          <p:nvPr/>
        </p:nvSpPr>
        <p:spPr>
          <a:xfrm>
            <a:off x="214251" y="22798655"/>
            <a:ext cx="17919061" cy="85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Tw Cen MT" panose="020B0602020104020603" pitchFamily="34" charset="77"/>
                <a:cs typeface="Arial" panose="020B0604020202020204" pitchFamily="34" charset="0"/>
              </a:rPr>
              <a:t>PRELIMINARY RESULTS:</a:t>
            </a:r>
            <a:endParaRPr lang="en-US" sz="5400" dirty="0">
              <a:latin typeface="Tw Cen MT" panose="020B0602020104020603" pitchFamily="34" charset="77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52EF6F-9A0A-8B45-A86D-8F6D26C92AE7}"/>
              </a:ext>
            </a:extLst>
          </p:cNvPr>
          <p:cNvSpPr/>
          <p:nvPr/>
        </p:nvSpPr>
        <p:spPr>
          <a:xfrm>
            <a:off x="327955" y="29464742"/>
            <a:ext cx="17919061" cy="85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Tw Cen MT" panose="020B0602020104020603" pitchFamily="34" charset="77"/>
                <a:cs typeface="Arial" panose="020B0604020202020204" pitchFamily="34" charset="0"/>
              </a:rPr>
              <a:t>GLOBAL HEALTH IMPLICATIONS</a:t>
            </a:r>
            <a:endParaRPr lang="en-US" sz="5400" dirty="0">
              <a:latin typeface="Tw Cen MT" panose="020B0602020104020603" pitchFamily="34" charset="77"/>
              <a:cs typeface="Arial" panose="020B0604020202020204" pitchFamily="34" charset="0"/>
            </a:endParaRPr>
          </a:p>
        </p:txBody>
      </p:sp>
      <p:pic>
        <p:nvPicPr>
          <p:cNvPr id="36" name="Graphic 35" descr="Envelope with solid fill">
            <a:extLst>
              <a:ext uri="{FF2B5EF4-FFF2-40B4-BE49-F238E27FC236}">
                <a16:creationId xmlns:a16="http://schemas.microsoft.com/office/drawing/2014/main" id="{872AA5A5-4254-BF43-877F-C049C3FD2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11295" y="30086580"/>
            <a:ext cx="1536517" cy="15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7160</TotalTime>
  <Words>450</Words>
  <Application>Microsoft Macintosh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Calibri Light</vt:lpstr>
      <vt:lpstr>Lato Black</vt:lpstr>
      <vt:lpstr>Tw Cen MT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Microsoft Office User</cp:lastModifiedBy>
  <cp:revision>294</cp:revision>
  <dcterms:created xsi:type="dcterms:W3CDTF">2018-09-16T19:13:41Z</dcterms:created>
  <dcterms:modified xsi:type="dcterms:W3CDTF">2021-01-15T21:54:24Z</dcterms:modified>
</cp:coreProperties>
</file>