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96" r:id="rId2"/>
  </p:sldIdLst>
  <p:sldSz cx="493776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ato" panose="020F0502020204030203" pitchFamily="34" charset="77"/>
      <p:regular r:id="rId10"/>
      <p:bold r:id="rId11"/>
      <p:italic r:id="rId12"/>
      <p:boldItalic r:id="rId13"/>
    </p:embeddedFont>
    <p:embeddedFont>
      <p:font typeface="Lato Black" panose="020F0A02020204030203" pitchFamily="34" charset="77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FFC107"/>
    <a:srgbClr val="263238"/>
    <a:srgbClr val="1B5E20"/>
    <a:srgbClr val="E1E082"/>
    <a:srgbClr val="E04336"/>
    <a:srgbClr val="E91E63"/>
    <a:srgbClr val="B3E5FC"/>
    <a:srgbClr val="FF8A80"/>
    <a:srgbClr val="4C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17" autoAdjust="0"/>
    <p:restoredTop sz="90319" autoAdjust="0"/>
  </p:normalViewPr>
  <p:slideViewPr>
    <p:cSldViewPr snapToGrid="0" showGuides="1">
      <p:cViewPr varScale="1">
        <p:scale>
          <a:sx n="32" d="100"/>
          <a:sy n="32" d="100"/>
        </p:scale>
        <p:origin x="472" y="248"/>
      </p:cViewPr>
      <p:guideLst>
        <p:guide pos="15576"/>
        <p:guide pos="6024"/>
        <p:guide pos="264"/>
        <p:guide pos="744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CD43CEB-C90D-4A47-A364-C09E4478D4EC}"/>
              </a:ext>
            </a:extLst>
          </p:cNvPr>
          <p:cNvSpPr/>
          <p:nvPr/>
        </p:nvSpPr>
        <p:spPr>
          <a:xfrm>
            <a:off x="0" y="0"/>
            <a:ext cx="49460011" cy="363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40343932" y="727470"/>
            <a:ext cx="9153260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2368" y="4203094"/>
            <a:ext cx="28160366" cy="12325396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40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43% </a:t>
            </a:r>
            <a:r>
              <a:rPr lang="en-US" sz="14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of caregivers are accepting of </a:t>
            </a:r>
            <a:r>
              <a:rPr lang="en-US" sz="140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expedited </a:t>
            </a:r>
            <a:r>
              <a:rPr lang="en-US" sz="14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vaccine testing during a pandemic, and </a:t>
            </a:r>
            <a:r>
              <a:rPr lang="en-US" sz="140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65% plan to vaccinate</a:t>
            </a:r>
            <a:r>
              <a:rPr lang="en-US" sz="14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their children against </a:t>
            </a:r>
            <a:r>
              <a:rPr lang="en-US" sz="140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COVID-19</a:t>
            </a:r>
            <a:r>
              <a:rPr lang="en-US" sz="14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r>
              <a:rPr lang="en-US" sz="14000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en-US" sz="140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/>
          <p:nvPr/>
        </p:nvSpPr>
        <p:spPr>
          <a:xfrm>
            <a:off x="-69166" y="-1041"/>
            <a:ext cx="10739698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40487288" y="3691558"/>
            <a:ext cx="8619790" cy="1015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cs typeface="Arial" panose="020B0604020202020204" pitchFamily="34" charset="0"/>
              </a:rPr>
              <a:t>The </a:t>
            </a:r>
            <a:r>
              <a:rPr lang="en-US" sz="3600" b="1" dirty="0">
                <a:cs typeface="Arial" panose="020B0604020202020204" pitchFamily="34" charset="0"/>
              </a:rPr>
              <a:t>majority of caregivers </a:t>
            </a:r>
            <a:r>
              <a:rPr lang="en-US" sz="3600" dirty="0">
                <a:cs typeface="Arial" panose="020B0604020202020204" pitchFamily="34" charset="0"/>
              </a:rPr>
              <a:t>intend to vaccinate their children against COVID-19, but uptake will likely be associated with child and caregiver </a:t>
            </a:r>
            <a:r>
              <a:rPr lang="en-US" sz="3600" b="1" dirty="0">
                <a:cs typeface="Arial" panose="020B0604020202020204" pitchFamily="34" charset="0"/>
              </a:rPr>
              <a:t>demographics</a:t>
            </a:r>
            <a:r>
              <a:rPr lang="en-US" sz="3600" dirty="0">
                <a:cs typeface="Arial" panose="020B0604020202020204" pitchFamily="34" charset="0"/>
              </a:rPr>
              <a:t> and </a:t>
            </a:r>
            <a:r>
              <a:rPr lang="en-US" sz="3600" b="1" dirty="0">
                <a:cs typeface="Arial" panose="020B0604020202020204" pitchFamily="34" charset="0"/>
              </a:rPr>
              <a:t>vaccination history</a:t>
            </a:r>
            <a:r>
              <a:rPr lang="en-US" sz="3600" dirty="0">
                <a:cs typeface="Arial" panose="020B0604020202020204" pitchFamily="34" charset="0"/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cs typeface="Arial" panose="020B0604020202020204" pitchFamily="34" charset="0"/>
              </a:rPr>
              <a:t>Public health strategies need to address barriers including providing evidence about </a:t>
            </a:r>
            <a:r>
              <a:rPr lang="en-US" sz="3600" b="1" dirty="0">
                <a:cs typeface="Arial" panose="020B0604020202020204" pitchFamily="34" charset="0"/>
              </a:rPr>
              <a:t>safety and efficacy</a:t>
            </a:r>
            <a:r>
              <a:rPr lang="en-US" sz="3600" dirty="0">
                <a:cs typeface="Arial" panose="020B0604020202020204" pitchFamily="34" charset="0"/>
              </a:rPr>
              <a:t>, highlighting risks and </a:t>
            </a:r>
            <a:r>
              <a:rPr lang="en-US" sz="3600" b="1" dirty="0">
                <a:cs typeface="Arial" panose="020B0604020202020204" pitchFamily="34" charset="0"/>
              </a:rPr>
              <a:t>consequences of infection </a:t>
            </a:r>
            <a:r>
              <a:rPr lang="en-US" sz="3600" dirty="0">
                <a:cs typeface="Arial" panose="020B0604020202020204" pitchFamily="34" charset="0"/>
              </a:rPr>
              <a:t>in children, and educating caregivers on the </a:t>
            </a:r>
            <a:r>
              <a:rPr lang="en-US" sz="3600" b="1" dirty="0">
                <a:cs typeface="Arial" panose="020B0604020202020204" pitchFamily="34" charset="0"/>
              </a:rPr>
              <a:t>role of vaccination</a:t>
            </a:r>
            <a:r>
              <a:rPr lang="en-US" sz="3600" dirty="0">
                <a:cs typeface="Arial" panose="020B0604020202020204" pitchFamily="34" charset="0"/>
              </a:rPr>
              <a:t>.</a:t>
            </a:r>
            <a:endParaRPr lang="en-US" sz="3600" b="1" dirty="0">
              <a:cs typeface="Arial" panose="020B0604020202020204" pitchFamily="34" charset="0"/>
            </a:endParaRP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ECD59F-354D-4E6A-BDBE-1042A62B8C4F}"/>
              </a:ext>
            </a:extLst>
          </p:cNvPr>
          <p:cNvSpPr txBox="1"/>
          <p:nvPr/>
        </p:nvSpPr>
        <p:spPr>
          <a:xfrm>
            <a:off x="505443" y="1022932"/>
            <a:ext cx="39718897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i="1" dirty="0">
                <a:latin typeface="Lato" panose="020F0502020204030203" pitchFamily="34" charset="0"/>
                <a:cs typeface="Lato" panose="020F0502020204030203" pitchFamily="34" charset="0"/>
              </a:rPr>
              <a:t>Caregivers’ willingness to accept expedited vaccine research and intent to vaccinate their children during the COVID-19 pandemic</a:t>
            </a:r>
            <a:endParaRPr lang="en-US" sz="8000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896619-6953-4449-9A3C-A61AD6AB2C79}"/>
              </a:ext>
            </a:extLst>
          </p:cNvPr>
          <p:cNvSpPr txBox="1"/>
          <p:nvPr/>
        </p:nvSpPr>
        <p:spPr>
          <a:xfrm>
            <a:off x="991764" y="3671849"/>
            <a:ext cx="87561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highlight>
                  <a:srgbClr val="FFD54F"/>
                </a:highlight>
                <a:latin typeface="Lato" panose="020F0502020204030203" pitchFamily="34" charset="0"/>
                <a:cs typeface="Lato" panose="020F0502020204030203" pitchFamily="34" charset="0"/>
              </a:rPr>
              <a:t>Tyler D. Yan</a:t>
            </a: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, Ran D. Goldman, for the International COVID-19 Parental Attitude Study (COVIPAS) Group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Graphic 18">
            <a:extLst>
              <a:ext uri="{FF2B5EF4-FFF2-40B4-BE49-F238E27FC236}">
                <a16:creationId xmlns:a16="http://schemas.microsoft.com/office/drawing/2014/main" id="{F5B6BCB8-E274-4409-AAF4-6A57A82756C5}"/>
              </a:ext>
            </a:extLst>
          </p:cNvPr>
          <p:cNvSpPr/>
          <p:nvPr/>
        </p:nvSpPr>
        <p:spPr>
          <a:xfrm>
            <a:off x="551691" y="3867898"/>
            <a:ext cx="360430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Picture 6" descr="Research Associate, COVID-19 Registry - Clinical Trials BC">
            <a:extLst>
              <a:ext uri="{FF2B5EF4-FFF2-40B4-BE49-F238E27FC236}">
                <a16:creationId xmlns:a16="http://schemas.microsoft.com/office/drawing/2014/main" id="{838D3B24-780A-9E4F-B97F-BBF80A83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078" y="-37617"/>
            <a:ext cx="3511297" cy="35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Our Hospitals - BC Children's Hospital Foundation | CCHF">
            <a:extLst>
              <a:ext uri="{FF2B5EF4-FFF2-40B4-BE49-F238E27FC236}">
                <a16:creationId xmlns:a16="http://schemas.microsoft.com/office/drawing/2014/main" id="{67585AEB-F97A-B644-8749-CDEA7BD6A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316" y="448031"/>
            <a:ext cx="4064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EBB04D-89BB-CE42-A776-1460A0A29DD2}"/>
              </a:ext>
            </a:extLst>
          </p:cNvPr>
          <p:cNvSpPr txBox="1"/>
          <p:nvPr/>
        </p:nvSpPr>
        <p:spPr>
          <a:xfrm>
            <a:off x="16260417" y="243707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A0224-4E0C-1A43-9787-1512CF18F3D2}"/>
              </a:ext>
            </a:extLst>
          </p:cNvPr>
          <p:cNvSpPr txBox="1"/>
          <p:nvPr/>
        </p:nvSpPr>
        <p:spPr>
          <a:xfrm>
            <a:off x="17015791" y="6679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92DA46-513A-7B4F-ABF8-A665E1DA2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203" y="20965369"/>
            <a:ext cx="22087206" cy="86735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056695A-B052-5447-867E-4A22B9E12726}"/>
              </a:ext>
            </a:extLst>
          </p:cNvPr>
          <p:cNvSpPr txBox="1"/>
          <p:nvPr/>
        </p:nvSpPr>
        <p:spPr>
          <a:xfrm>
            <a:off x="40578267" y="11280961"/>
            <a:ext cx="86083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ato" panose="020F0502020204030203" pitchFamily="34" charset="0"/>
                <a:cs typeface="Arial" panose="020B0604020202020204" pitchFamily="34" charset="0"/>
              </a:rPr>
              <a:t>Table 2 </a:t>
            </a: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Multivariate analysis of predictors associated with caregivers’ willingness to accept expedited COVID-19 vaccine research</a:t>
            </a:r>
            <a:endParaRPr lang="en-US" sz="32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33924BB-FAE2-F244-8E40-696FD5B54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634826"/>
              </p:ext>
            </p:extLst>
          </p:nvPr>
        </p:nvGraphicFramePr>
        <p:xfrm>
          <a:off x="40447530" y="13069288"/>
          <a:ext cx="8783853" cy="6774451"/>
        </p:xfrm>
        <a:graphic>
          <a:graphicData uri="http://schemas.openxmlformats.org/drawingml/2006/table">
            <a:tbl>
              <a:tblPr firstRow="1" firstCol="1" bandRow="1"/>
              <a:tblGrid>
                <a:gridCol w="3672893">
                  <a:extLst>
                    <a:ext uri="{9D8B030D-6E8A-4147-A177-3AD203B41FA5}">
                      <a16:colId xmlns:a16="http://schemas.microsoft.com/office/drawing/2014/main" val="3365806589"/>
                    </a:ext>
                  </a:extLst>
                </a:gridCol>
                <a:gridCol w="1224297">
                  <a:extLst>
                    <a:ext uri="{9D8B030D-6E8A-4147-A177-3AD203B41FA5}">
                      <a16:colId xmlns:a16="http://schemas.microsoft.com/office/drawing/2014/main" val="2978159459"/>
                    </a:ext>
                  </a:extLst>
                </a:gridCol>
                <a:gridCol w="2604063">
                  <a:extLst>
                    <a:ext uri="{9D8B030D-6E8A-4147-A177-3AD203B41FA5}">
                      <a16:colId xmlns:a16="http://schemas.microsoft.com/office/drawing/2014/main" val="814873811"/>
                    </a:ext>
                  </a:extLst>
                </a:gridCol>
                <a:gridCol w="1282600">
                  <a:extLst>
                    <a:ext uri="{9D8B030D-6E8A-4147-A177-3AD203B41FA5}">
                      <a16:colId xmlns:a16="http://schemas.microsoft.com/office/drawing/2014/main" val="3021566167"/>
                    </a:ext>
                  </a:extLst>
                </a:gridCol>
              </a:tblGrid>
              <a:tr h="419398">
                <a:tc>
                  <a:txBody>
                    <a:bodyPr/>
                    <a:lstStyle/>
                    <a:p>
                      <a:pPr algn="l"/>
                      <a:endParaRPr lang="en-CA" sz="2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Odds ratio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95% CI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326309"/>
                  </a:ext>
                </a:extLst>
              </a:tr>
              <a:tr h="4193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Child's age</a:t>
                      </a:r>
                      <a:endParaRPr lang="en-CA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A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(0.999 - 1)</a:t>
                      </a:r>
                      <a:endParaRPr lang="en-CA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0.592</a:t>
                      </a:r>
                      <a:endParaRPr lang="en-CA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411961"/>
                  </a:ext>
                </a:extLst>
              </a:tr>
              <a:tr h="493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Survey completed by mother</a:t>
                      </a:r>
                      <a:endParaRPr lang="en-CA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0.641</a:t>
                      </a:r>
                      <a:endParaRPr lang="en-CA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(0.529 - 0.775)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&lt;0.01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522657"/>
                  </a:ext>
                </a:extLst>
              </a:tr>
              <a:tr h="864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Survey completed by non-mother-non-father</a:t>
                      </a:r>
                      <a:endParaRPr lang="en-CA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(0.404 - 1.2)</a:t>
                      </a:r>
                      <a:endParaRPr lang="en-CA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0.197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14574"/>
                  </a:ext>
                </a:extLst>
              </a:tr>
              <a:tr h="493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Child's vaccinations are up to date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CA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(1.29 - 2.31)</a:t>
                      </a:r>
                      <a:endParaRPr lang="en-CA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683915"/>
                  </a:ext>
                </a:extLst>
              </a:tr>
              <a:tr h="13105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Caregiver would vaccinate their child against COVID-19 if a vaccine existed today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(1.54 - 2.21)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419305"/>
                  </a:ext>
                </a:extLst>
              </a:tr>
              <a:tr h="864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Caregiver is worried that their child has COVID-19</a:t>
                      </a:r>
                      <a:endParaRPr lang="en-CA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(0.951 - 1.05)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0.963</a:t>
                      </a:r>
                      <a:endParaRPr lang="en-CA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958425"/>
                  </a:ext>
                </a:extLst>
              </a:tr>
              <a:tr h="864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Caregiver is worried that they have COVID-19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CA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(1.05 - 1.16)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131492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A4772798-C0A4-704E-A9AC-33DB7AAB0635}"/>
              </a:ext>
            </a:extLst>
          </p:cNvPr>
          <p:cNvSpPr/>
          <p:nvPr/>
        </p:nvSpPr>
        <p:spPr>
          <a:xfrm>
            <a:off x="163044" y="6864519"/>
            <a:ext cx="10295738" cy="54810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BACKGROUND</a:t>
            </a:r>
          </a:p>
        </p:txBody>
      </p:sp>
      <p:sp>
        <p:nvSpPr>
          <p:cNvPr id="27" name="Text Box 190">
            <a:extLst>
              <a:ext uri="{FF2B5EF4-FFF2-40B4-BE49-F238E27FC236}">
                <a16:creationId xmlns:a16="http://schemas.microsoft.com/office/drawing/2014/main" id="{FE83FFB3-37CD-D846-9A2F-EBF705541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0" y="7502064"/>
            <a:ext cx="10295738" cy="473106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lIns="182880" tIns="182880" rIns="182880" bIns="182880">
            <a:no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Over </a:t>
            </a:r>
            <a:r>
              <a:rPr lang="en-US" sz="3200" b="1" dirty="0">
                <a:latin typeface="+mn-lt"/>
              </a:rPr>
              <a:t>190 vaccinate candidates</a:t>
            </a:r>
            <a:r>
              <a:rPr lang="en-US" sz="3200" dirty="0">
                <a:latin typeface="+mn-lt"/>
              </a:rPr>
              <a:t> are in development against COVID-19.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During the pandemic, some have gained </a:t>
            </a:r>
            <a:r>
              <a:rPr lang="en-US" sz="3200" b="1" dirty="0">
                <a:latin typeface="+mn-lt"/>
              </a:rPr>
              <a:t>fast-track status</a:t>
            </a:r>
            <a:r>
              <a:rPr lang="en-US" sz="3200" dirty="0">
                <a:latin typeface="+mn-lt"/>
              </a:rPr>
              <a:t> and </a:t>
            </a:r>
            <a:r>
              <a:rPr lang="en-US" sz="3200" b="1" dirty="0">
                <a:latin typeface="+mn-lt"/>
              </a:rPr>
              <a:t>two vaccines already have emergency authorization</a:t>
            </a:r>
            <a:endParaRPr lang="en-US" sz="32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A predicted vaccine </a:t>
            </a:r>
            <a:r>
              <a:rPr lang="en-US" sz="3200" b="1" dirty="0">
                <a:latin typeface="+mn-lt"/>
              </a:rPr>
              <a:t>coverage of 55% to 82%</a:t>
            </a:r>
            <a:r>
              <a:rPr lang="en-US" sz="3200" dirty="0">
                <a:latin typeface="+mn-lt"/>
              </a:rPr>
              <a:t> of the population is needed to provide herd immunity to SARS-CoV-2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The CDC estimates that </a:t>
            </a:r>
            <a:r>
              <a:rPr lang="en-US" sz="3200" b="1" dirty="0">
                <a:latin typeface="+mn-lt"/>
              </a:rPr>
              <a:t>only 40%</a:t>
            </a:r>
            <a:r>
              <a:rPr lang="en-US" sz="3200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of children</a:t>
            </a:r>
            <a:r>
              <a:rPr lang="en-US" sz="3200" dirty="0">
                <a:latin typeface="+mn-lt"/>
              </a:rPr>
              <a:t> in the United States received the </a:t>
            </a:r>
            <a:r>
              <a:rPr lang="en-US" sz="3200" b="1" dirty="0">
                <a:latin typeface="+mn-lt"/>
              </a:rPr>
              <a:t>pandemic H1N1 vaccine </a:t>
            </a:r>
            <a:r>
              <a:rPr lang="en-US" sz="3200" dirty="0">
                <a:latin typeface="+mn-lt"/>
              </a:rPr>
              <a:t>in 2009</a:t>
            </a:r>
            <a:endParaRPr lang="en-US" sz="3200" b="1" dirty="0"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2CBE0A-BDB8-724C-84DD-6B97AA32F26E}"/>
              </a:ext>
            </a:extLst>
          </p:cNvPr>
          <p:cNvSpPr/>
          <p:nvPr/>
        </p:nvSpPr>
        <p:spPr>
          <a:xfrm>
            <a:off x="196238" y="12768761"/>
            <a:ext cx="10311627" cy="6400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METHODS</a:t>
            </a:r>
          </a:p>
        </p:txBody>
      </p:sp>
      <p:grpSp>
        <p:nvGrpSpPr>
          <p:cNvPr id="35" name="Google Shape;611;p41">
            <a:extLst>
              <a:ext uri="{FF2B5EF4-FFF2-40B4-BE49-F238E27FC236}">
                <a16:creationId xmlns:a16="http://schemas.microsoft.com/office/drawing/2014/main" id="{2050D062-0F3C-D448-B11D-0197C2174C0A}"/>
              </a:ext>
            </a:extLst>
          </p:cNvPr>
          <p:cNvGrpSpPr/>
          <p:nvPr/>
        </p:nvGrpSpPr>
        <p:grpSpPr>
          <a:xfrm>
            <a:off x="191008" y="13752803"/>
            <a:ext cx="9901805" cy="4574679"/>
            <a:chOff x="233350" y="949250"/>
            <a:chExt cx="7137300" cy="3802300"/>
          </a:xfrm>
          <a:solidFill>
            <a:schemeClr val="accent3">
              <a:alpha val="35000"/>
            </a:schemeClr>
          </a:solidFill>
        </p:grpSpPr>
        <p:sp>
          <p:nvSpPr>
            <p:cNvPr id="36" name="Google Shape;612;p41">
              <a:extLst>
                <a:ext uri="{FF2B5EF4-FFF2-40B4-BE49-F238E27FC236}">
                  <a16:creationId xmlns:a16="http://schemas.microsoft.com/office/drawing/2014/main" id="{20A6C016-83B4-0249-BF90-4BDD3AC04E98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13;p41">
              <a:extLst>
                <a:ext uri="{FF2B5EF4-FFF2-40B4-BE49-F238E27FC236}">
                  <a16:creationId xmlns:a16="http://schemas.microsoft.com/office/drawing/2014/main" id="{D44D1A2E-5614-9648-8DEE-1F6241E7274E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14;p41">
              <a:extLst>
                <a:ext uri="{FF2B5EF4-FFF2-40B4-BE49-F238E27FC236}">
                  <a16:creationId xmlns:a16="http://schemas.microsoft.com/office/drawing/2014/main" id="{93B3F02C-03A7-4440-80CF-9968FF194137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15;p41">
              <a:extLst>
                <a:ext uri="{FF2B5EF4-FFF2-40B4-BE49-F238E27FC236}">
                  <a16:creationId xmlns:a16="http://schemas.microsoft.com/office/drawing/2014/main" id="{5F7C44ED-B3DF-6441-8D85-ED940AC198F0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16;p41">
              <a:extLst>
                <a:ext uri="{FF2B5EF4-FFF2-40B4-BE49-F238E27FC236}">
                  <a16:creationId xmlns:a16="http://schemas.microsoft.com/office/drawing/2014/main" id="{6BF67B3A-5E0C-654B-8F41-9B7C2578C261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17;p41">
              <a:extLst>
                <a:ext uri="{FF2B5EF4-FFF2-40B4-BE49-F238E27FC236}">
                  <a16:creationId xmlns:a16="http://schemas.microsoft.com/office/drawing/2014/main" id="{D70D7FC1-063A-D44A-9CBA-32544498EE62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18;p41">
              <a:extLst>
                <a:ext uri="{FF2B5EF4-FFF2-40B4-BE49-F238E27FC236}">
                  <a16:creationId xmlns:a16="http://schemas.microsoft.com/office/drawing/2014/main" id="{FB51CB2F-F9BE-4D49-8C46-D52FE97C184C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19;p41">
              <a:extLst>
                <a:ext uri="{FF2B5EF4-FFF2-40B4-BE49-F238E27FC236}">
                  <a16:creationId xmlns:a16="http://schemas.microsoft.com/office/drawing/2014/main" id="{595257F0-D38D-B14D-952C-A841FFB2C55F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20;p41">
              <a:extLst>
                <a:ext uri="{FF2B5EF4-FFF2-40B4-BE49-F238E27FC236}">
                  <a16:creationId xmlns:a16="http://schemas.microsoft.com/office/drawing/2014/main" id="{AE0A5B74-D594-E643-8442-93F86666B06D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21;p41">
              <a:extLst>
                <a:ext uri="{FF2B5EF4-FFF2-40B4-BE49-F238E27FC236}">
                  <a16:creationId xmlns:a16="http://schemas.microsoft.com/office/drawing/2014/main" id="{E6520044-9BE8-6446-8F77-D546F74D6DF9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22;p41">
              <a:extLst>
                <a:ext uri="{FF2B5EF4-FFF2-40B4-BE49-F238E27FC236}">
                  <a16:creationId xmlns:a16="http://schemas.microsoft.com/office/drawing/2014/main" id="{5B300659-EC00-3642-B2BC-0D2A0E9AA835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23;p41">
              <a:extLst>
                <a:ext uri="{FF2B5EF4-FFF2-40B4-BE49-F238E27FC236}">
                  <a16:creationId xmlns:a16="http://schemas.microsoft.com/office/drawing/2014/main" id="{15A273A2-AF18-054B-8CF2-BFC8D582C614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24;p41">
              <a:extLst>
                <a:ext uri="{FF2B5EF4-FFF2-40B4-BE49-F238E27FC236}">
                  <a16:creationId xmlns:a16="http://schemas.microsoft.com/office/drawing/2014/main" id="{D63DD342-1A61-294B-86C0-3231D1F80CA9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25;p41">
              <a:extLst>
                <a:ext uri="{FF2B5EF4-FFF2-40B4-BE49-F238E27FC236}">
                  <a16:creationId xmlns:a16="http://schemas.microsoft.com/office/drawing/2014/main" id="{29E35EC9-F1F0-E141-9B76-BA06B9A7E378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26;p41">
              <a:extLst>
                <a:ext uri="{FF2B5EF4-FFF2-40B4-BE49-F238E27FC236}">
                  <a16:creationId xmlns:a16="http://schemas.microsoft.com/office/drawing/2014/main" id="{742EC9AF-982F-724D-8662-E6B6EA35E897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27;p41">
              <a:extLst>
                <a:ext uri="{FF2B5EF4-FFF2-40B4-BE49-F238E27FC236}">
                  <a16:creationId xmlns:a16="http://schemas.microsoft.com/office/drawing/2014/main" id="{91AB1B67-406C-2F47-AE29-0FF9DB5A0F3D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28;p41">
              <a:extLst>
                <a:ext uri="{FF2B5EF4-FFF2-40B4-BE49-F238E27FC236}">
                  <a16:creationId xmlns:a16="http://schemas.microsoft.com/office/drawing/2014/main" id="{4B9D6500-B749-3042-A2D0-9DEECB766C29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29;p41">
              <a:extLst>
                <a:ext uri="{FF2B5EF4-FFF2-40B4-BE49-F238E27FC236}">
                  <a16:creationId xmlns:a16="http://schemas.microsoft.com/office/drawing/2014/main" id="{AE5DB484-13D4-A844-8A75-8C109AC0BD67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30;p41">
              <a:extLst>
                <a:ext uri="{FF2B5EF4-FFF2-40B4-BE49-F238E27FC236}">
                  <a16:creationId xmlns:a16="http://schemas.microsoft.com/office/drawing/2014/main" id="{8AD40F0D-BBCB-2A46-9053-39E1978C0FC1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31;p41">
              <a:extLst>
                <a:ext uri="{FF2B5EF4-FFF2-40B4-BE49-F238E27FC236}">
                  <a16:creationId xmlns:a16="http://schemas.microsoft.com/office/drawing/2014/main" id="{BF265B8A-B6E1-BA45-85B9-9D743835CAD7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32;p41">
              <a:extLst>
                <a:ext uri="{FF2B5EF4-FFF2-40B4-BE49-F238E27FC236}">
                  <a16:creationId xmlns:a16="http://schemas.microsoft.com/office/drawing/2014/main" id="{FD8634F7-613F-C04A-93DF-13C4F774C2A9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33;p41">
              <a:extLst>
                <a:ext uri="{FF2B5EF4-FFF2-40B4-BE49-F238E27FC236}">
                  <a16:creationId xmlns:a16="http://schemas.microsoft.com/office/drawing/2014/main" id="{10E50BEF-3467-EF45-8999-6101C4B04D00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34;p41">
              <a:extLst>
                <a:ext uri="{FF2B5EF4-FFF2-40B4-BE49-F238E27FC236}">
                  <a16:creationId xmlns:a16="http://schemas.microsoft.com/office/drawing/2014/main" id="{42D45BF4-323F-5747-9077-3ADA50159521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5;p41">
              <a:extLst>
                <a:ext uri="{FF2B5EF4-FFF2-40B4-BE49-F238E27FC236}">
                  <a16:creationId xmlns:a16="http://schemas.microsoft.com/office/drawing/2014/main" id="{BC6B34FA-90CB-4942-8C9A-48A3C78231CF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36;p41">
              <a:extLst>
                <a:ext uri="{FF2B5EF4-FFF2-40B4-BE49-F238E27FC236}">
                  <a16:creationId xmlns:a16="http://schemas.microsoft.com/office/drawing/2014/main" id="{F4CA4CB3-A5BC-CC45-9DFF-761E071DD5FF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37;p41">
              <a:extLst>
                <a:ext uri="{FF2B5EF4-FFF2-40B4-BE49-F238E27FC236}">
                  <a16:creationId xmlns:a16="http://schemas.microsoft.com/office/drawing/2014/main" id="{748936DA-D904-6744-AD59-4CA54252832A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38;p41">
              <a:extLst>
                <a:ext uri="{FF2B5EF4-FFF2-40B4-BE49-F238E27FC236}">
                  <a16:creationId xmlns:a16="http://schemas.microsoft.com/office/drawing/2014/main" id="{058A7236-0EE3-3349-82D0-0B0813DCB02F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9;p41">
              <a:extLst>
                <a:ext uri="{FF2B5EF4-FFF2-40B4-BE49-F238E27FC236}">
                  <a16:creationId xmlns:a16="http://schemas.microsoft.com/office/drawing/2014/main" id="{4CBC3808-0AF3-0C44-848E-DDB9B51F48BD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0;p41">
              <a:extLst>
                <a:ext uri="{FF2B5EF4-FFF2-40B4-BE49-F238E27FC236}">
                  <a16:creationId xmlns:a16="http://schemas.microsoft.com/office/drawing/2014/main" id="{7138DB49-DB2C-CA46-A8C4-8939C656464E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41;p41">
              <a:extLst>
                <a:ext uri="{FF2B5EF4-FFF2-40B4-BE49-F238E27FC236}">
                  <a16:creationId xmlns:a16="http://schemas.microsoft.com/office/drawing/2014/main" id="{5C853C53-4061-8948-AFBC-15A7D25481AC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42;p41">
              <a:extLst>
                <a:ext uri="{FF2B5EF4-FFF2-40B4-BE49-F238E27FC236}">
                  <a16:creationId xmlns:a16="http://schemas.microsoft.com/office/drawing/2014/main" id="{62840BEF-193E-4F4C-A55D-32A2B7DF4714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43;p41">
              <a:extLst>
                <a:ext uri="{FF2B5EF4-FFF2-40B4-BE49-F238E27FC236}">
                  <a16:creationId xmlns:a16="http://schemas.microsoft.com/office/drawing/2014/main" id="{543B6EBE-C1D1-B84E-A07A-9E83876D40BA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44;p41">
              <a:extLst>
                <a:ext uri="{FF2B5EF4-FFF2-40B4-BE49-F238E27FC236}">
                  <a16:creationId xmlns:a16="http://schemas.microsoft.com/office/drawing/2014/main" id="{91C2957F-0FB7-2843-938A-428A921FFC4C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45;p41">
              <a:extLst>
                <a:ext uri="{FF2B5EF4-FFF2-40B4-BE49-F238E27FC236}">
                  <a16:creationId xmlns:a16="http://schemas.microsoft.com/office/drawing/2014/main" id="{2CBB543D-583A-7243-B900-CF939F6A2893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46;p41">
              <a:extLst>
                <a:ext uri="{FF2B5EF4-FFF2-40B4-BE49-F238E27FC236}">
                  <a16:creationId xmlns:a16="http://schemas.microsoft.com/office/drawing/2014/main" id="{3AFD6EA1-781F-8043-B965-99991EB346E4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47;p41">
              <a:extLst>
                <a:ext uri="{FF2B5EF4-FFF2-40B4-BE49-F238E27FC236}">
                  <a16:creationId xmlns:a16="http://schemas.microsoft.com/office/drawing/2014/main" id="{B2C73460-439D-5446-9A0C-658F2BFAB0F9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48;p41">
              <a:extLst>
                <a:ext uri="{FF2B5EF4-FFF2-40B4-BE49-F238E27FC236}">
                  <a16:creationId xmlns:a16="http://schemas.microsoft.com/office/drawing/2014/main" id="{88DBAF3B-481D-EE42-9F67-71FB1A8CAFF3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49;p41">
              <a:extLst>
                <a:ext uri="{FF2B5EF4-FFF2-40B4-BE49-F238E27FC236}">
                  <a16:creationId xmlns:a16="http://schemas.microsoft.com/office/drawing/2014/main" id="{1F9C0410-A5F7-C54C-BA0A-21AC6D99C688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50;p41">
              <a:extLst>
                <a:ext uri="{FF2B5EF4-FFF2-40B4-BE49-F238E27FC236}">
                  <a16:creationId xmlns:a16="http://schemas.microsoft.com/office/drawing/2014/main" id="{706B4413-76ED-7F4D-99E7-C88BC9690C96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51;p41">
              <a:extLst>
                <a:ext uri="{FF2B5EF4-FFF2-40B4-BE49-F238E27FC236}">
                  <a16:creationId xmlns:a16="http://schemas.microsoft.com/office/drawing/2014/main" id="{334B4A31-F9A7-784B-89BD-2BFE523F7337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52;p41">
              <a:extLst>
                <a:ext uri="{FF2B5EF4-FFF2-40B4-BE49-F238E27FC236}">
                  <a16:creationId xmlns:a16="http://schemas.microsoft.com/office/drawing/2014/main" id="{6329B5F4-BBD0-3844-87E3-F3D618410FAA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53;p41">
              <a:extLst>
                <a:ext uri="{FF2B5EF4-FFF2-40B4-BE49-F238E27FC236}">
                  <a16:creationId xmlns:a16="http://schemas.microsoft.com/office/drawing/2014/main" id="{0330C82E-0D10-134F-A2C4-2C365C770492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54;p41">
              <a:extLst>
                <a:ext uri="{FF2B5EF4-FFF2-40B4-BE49-F238E27FC236}">
                  <a16:creationId xmlns:a16="http://schemas.microsoft.com/office/drawing/2014/main" id="{683BF913-D18E-AC48-BEC9-61F0F0C61259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55;p41">
              <a:extLst>
                <a:ext uri="{FF2B5EF4-FFF2-40B4-BE49-F238E27FC236}">
                  <a16:creationId xmlns:a16="http://schemas.microsoft.com/office/drawing/2014/main" id="{756C9AC8-6772-AF47-8A6F-73D9ED39BDC4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56;p41">
              <a:extLst>
                <a:ext uri="{FF2B5EF4-FFF2-40B4-BE49-F238E27FC236}">
                  <a16:creationId xmlns:a16="http://schemas.microsoft.com/office/drawing/2014/main" id="{6D386822-E7ED-BE40-A6AA-945D4E5C7396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57;p41">
              <a:extLst>
                <a:ext uri="{FF2B5EF4-FFF2-40B4-BE49-F238E27FC236}">
                  <a16:creationId xmlns:a16="http://schemas.microsoft.com/office/drawing/2014/main" id="{A78CAF63-2349-D141-B8FD-AB3CFB57C4D0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58;p41">
              <a:extLst>
                <a:ext uri="{FF2B5EF4-FFF2-40B4-BE49-F238E27FC236}">
                  <a16:creationId xmlns:a16="http://schemas.microsoft.com/office/drawing/2014/main" id="{55D5302B-3B3D-C64F-8C15-37ED26F5CD2D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59;p41">
              <a:extLst>
                <a:ext uri="{FF2B5EF4-FFF2-40B4-BE49-F238E27FC236}">
                  <a16:creationId xmlns:a16="http://schemas.microsoft.com/office/drawing/2014/main" id="{982932C1-1C1F-F34F-B4B9-52A9DC4F34A4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60;p41">
              <a:extLst>
                <a:ext uri="{FF2B5EF4-FFF2-40B4-BE49-F238E27FC236}">
                  <a16:creationId xmlns:a16="http://schemas.microsoft.com/office/drawing/2014/main" id="{06630DD2-DC6B-8844-A31A-2FB0582E8D01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61;p41">
              <a:extLst>
                <a:ext uri="{FF2B5EF4-FFF2-40B4-BE49-F238E27FC236}">
                  <a16:creationId xmlns:a16="http://schemas.microsoft.com/office/drawing/2014/main" id="{FC340AE0-108F-134E-BF40-AC4C0B26C319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62;p41">
              <a:extLst>
                <a:ext uri="{FF2B5EF4-FFF2-40B4-BE49-F238E27FC236}">
                  <a16:creationId xmlns:a16="http://schemas.microsoft.com/office/drawing/2014/main" id="{1ED51E92-6522-2D48-BBB8-501810909ABE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A518BF68-D41D-0E45-AB4F-7163245BD8EE}"/>
              </a:ext>
            </a:extLst>
          </p:cNvPr>
          <p:cNvSpPr txBox="1"/>
          <p:nvPr/>
        </p:nvSpPr>
        <p:spPr>
          <a:xfrm>
            <a:off x="641031" y="15161447"/>
            <a:ext cx="73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5798D08-0E65-7643-A0BA-CB60DA1BCD63}"/>
              </a:ext>
            </a:extLst>
          </p:cNvPr>
          <p:cNvSpPr txBox="1"/>
          <p:nvPr/>
        </p:nvSpPr>
        <p:spPr>
          <a:xfrm>
            <a:off x="793140" y="15941229"/>
            <a:ext cx="61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BEE895F-9202-2347-A80C-D6D2003CBBC8}"/>
              </a:ext>
            </a:extLst>
          </p:cNvPr>
          <p:cNvSpPr txBox="1"/>
          <p:nvPr/>
        </p:nvSpPr>
        <p:spPr>
          <a:xfrm>
            <a:off x="782185" y="16714650"/>
            <a:ext cx="61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FB5CC9F-4544-1D41-A6F2-7352A67C8BDC}"/>
              </a:ext>
            </a:extLst>
          </p:cNvPr>
          <p:cNvSpPr txBox="1"/>
          <p:nvPr/>
        </p:nvSpPr>
        <p:spPr>
          <a:xfrm>
            <a:off x="665006" y="17547965"/>
            <a:ext cx="71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48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178494-DFE6-0446-A85B-6C147A5B8BC8}"/>
              </a:ext>
            </a:extLst>
          </p:cNvPr>
          <p:cNvSpPr txBox="1"/>
          <p:nvPr/>
        </p:nvSpPr>
        <p:spPr>
          <a:xfrm>
            <a:off x="1576086" y="15195863"/>
            <a:ext cx="672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Pediatric Emergency Departments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5346D20-31AA-3B47-81DF-BD864CF9ED13}"/>
              </a:ext>
            </a:extLst>
          </p:cNvPr>
          <p:cNvSpPr txBox="1"/>
          <p:nvPr/>
        </p:nvSpPr>
        <p:spPr>
          <a:xfrm>
            <a:off x="1614915" y="15925487"/>
            <a:ext cx="884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Countries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(Canada, U.S., Israel, Japan, Spain, Switzerland)</a:t>
            </a:r>
            <a:endParaRPr lang="en-US" sz="24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0C0E6A0-5866-5C41-A924-902A082512D4}"/>
              </a:ext>
            </a:extLst>
          </p:cNvPr>
          <p:cNvSpPr txBox="1"/>
          <p:nvPr/>
        </p:nvSpPr>
        <p:spPr>
          <a:xfrm>
            <a:off x="1614915" y="16639119"/>
            <a:ext cx="8841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Languages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(English, French, German, Spanish, Japanese, Italian, Hebrew)</a:t>
            </a:r>
            <a:endParaRPr lang="en-US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C515A4-99B0-114F-A30A-32494DE4D210}"/>
              </a:ext>
            </a:extLst>
          </p:cNvPr>
          <p:cNvSpPr txBox="1"/>
          <p:nvPr/>
        </p:nvSpPr>
        <p:spPr>
          <a:xfrm>
            <a:off x="1618223" y="17510770"/>
            <a:ext cx="8841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Survey Questions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(related to demographic characteristics, information regarding the ED visit, and attitudes about COVID-19)</a:t>
            </a:r>
            <a:endParaRPr lang="en-US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20A658E-5EC0-3C45-8DD4-A523F70979DB}"/>
              </a:ext>
            </a:extLst>
          </p:cNvPr>
          <p:cNvSpPr txBox="1"/>
          <p:nvPr/>
        </p:nvSpPr>
        <p:spPr>
          <a:xfrm>
            <a:off x="64472" y="13703223"/>
            <a:ext cx="10311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International cross-sectional survey of parents arriving with their children to the emergency department in the midst of the pandemic</a:t>
            </a:r>
          </a:p>
        </p:txBody>
      </p:sp>
      <p:grpSp>
        <p:nvGrpSpPr>
          <p:cNvPr id="101" name="Google Shape;557;p39">
            <a:extLst>
              <a:ext uri="{FF2B5EF4-FFF2-40B4-BE49-F238E27FC236}">
                <a16:creationId xmlns:a16="http://schemas.microsoft.com/office/drawing/2014/main" id="{7C7F75FA-1207-5244-ADA2-7C7293D78640}"/>
              </a:ext>
            </a:extLst>
          </p:cNvPr>
          <p:cNvGrpSpPr/>
          <p:nvPr/>
        </p:nvGrpSpPr>
        <p:grpSpPr>
          <a:xfrm>
            <a:off x="92361" y="19667222"/>
            <a:ext cx="2211092" cy="2002764"/>
            <a:chOff x="3261788" y="1716025"/>
            <a:chExt cx="1572900" cy="1572900"/>
          </a:xfrm>
        </p:grpSpPr>
        <p:sp>
          <p:nvSpPr>
            <p:cNvPr id="102" name="Google Shape;558;p39">
              <a:extLst>
                <a:ext uri="{FF2B5EF4-FFF2-40B4-BE49-F238E27FC236}">
                  <a16:creationId xmlns:a16="http://schemas.microsoft.com/office/drawing/2014/main" id="{1D041EE7-8E88-E04C-96C5-BAB5A9CD7D4B}"/>
                </a:ext>
              </a:extLst>
            </p:cNvPr>
            <p:cNvSpPr/>
            <p:nvPr/>
          </p:nvSpPr>
          <p:spPr>
            <a:xfrm>
              <a:off x="3262688" y="1716925"/>
              <a:ext cx="1572000" cy="15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9;p39">
              <a:extLst>
                <a:ext uri="{FF2B5EF4-FFF2-40B4-BE49-F238E27FC236}">
                  <a16:creationId xmlns:a16="http://schemas.microsoft.com/office/drawing/2014/main" id="{A715CFDC-25B3-4049-83E2-9D4097D03B7B}"/>
                </a:ext>
              </a:extLst>
            </p:cNvPr>
            <p:cNvSpPr/>
            <p:nvPr/>
          </p:nvSpPr>
          <p:spPr>
            <a:xfrm>
              <a:off x="3261788" y="1716025"/>
              <a:ext cx="1572900" cy="1572900"/>
            </a:xfrm>
            <a:prstGeom prst="pie">
              <a:avLst>
                <a:gd name="adj1" fmla="val 16218093"/>
                <a:gd name="adj2" fmla="val 443704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0;p39">
              <a:extLst>
                <a:ext uri="{FF2B5EF4-FFF2-40B4-BE49-F238E27FC236}">
                  <a16:creationId xmlns:a16="http://schemas.microsoft.com/office/drawing/2014/main" id="{579C229C-9029-E94D-A77C-C4C4EBD656CB}"/>
                </a:ext>
              </a:extLst>
            </p:cNvPr>
            <p:cNvSpPr/>
            <p:nvPr/>
          </p:nvSpPr>
          <p:spPr>
            <a:xfrm>
              <a:off x="3541538" y="1995775"/>
              <a:ext cx="1014300" cy="1014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40521DFC-947A-2240-87D5-E68D659FC15A}"/>
              </a:ext>
            </a:extLst>
          </p:cNvPr>
          <p:cNvSpPr/>
          <p:nvPr/>
        </p:nvSpPr>
        <p:spPr>
          <a:xfrm>
            <a:off x="163044" y="18808138"/>
            <a:ext cx="10295738" cy="54810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RESULTS</a:t>
            </a:r>
          </a:p>
        </p:txBody>
      </p:sp>
      <p:sp>
        <p:nvSpPr>
          <p:cNvPr id="97" name="Google Shape;572;p39">
            <a:extLst>
              <a:ext uri="{FF2B5EF4-FFF2-40B4-BE49-F238E27FC236}">
                <a16:creationId xmlns:a16="http://schemas.microsoft.com/office/drawing/2014/main" id="{C98363E2-AEA2-E74C-BF69-0F4062F641E4}"/>
              </a:ext>
            </a:extLst>
          </p:cNvPr>
          <p:cNvSpPr txBox="1"/>
          <p:nvPr/>
        </p:nvSpPr>
        <p:spPr>
          <a:xfrm>
            <a:off x="31439" y="19625717"/>
            <a:ext cx="2345400" cy="200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43%</a:t>
            </a:r>
            <a:endParaRPr sz="3600" b="1" dirty="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5364DA4-67F0-0F44-97F3-BE999397D9D8}"/>
              </a:ext>
            </a:extLst>
          </p:cNvPr>
          <p:cNvSpPr txBox="1"/>
          <p:nvPr/>
        </p:nvSpPr>
        <p:spPr>
          <a:xfrm>
            <a:off x="2396135" y="19794541"/>
            <a:ext cx="7999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Of caregivers are willing to accept less rigorous testing and faster approval of a COVID-19 vaccine</a:t>
            </a:r>
            <a:endParaRPr lang="en-US" sz="2400" b="1" dirty="0"/>
          </a:p>
        </p:txBody>
      </p:sp>
      <p:grpSp>
        <p:nvGrpSpPr>
          <p:cNvPr id="105" name="Google Shape;557;p39">
            <a:extLst>
              <a:ext uri="{FF2B5EF4-FFF2-40B4-BE49-F238E27FC236}">
                <a16:creationId xmlns:a16="http://schemas.microsoft.com/office/drawing/2014/main" id="{8E0FF0F8-0AA8-5F46-BB46-DEA1EE3A4A77}"/>
              </a:ext>
            </a:extLst>
          </p:cNvPr>
          <p:cNvGrpSpPr/>
          <p:nvPr/>
        </p:nvGrpSpPr>
        <p:grpSpPr>
          <a:xfrm>
            <a:off x="172347" y="21906861"/>
            <a:ext cx="2211092" cy="2002764"/>
            <a:chOff x="3261788" y="1716025"/>
            <a:chExt cx="1572900" cy="1572900"/>
          </a:xfrm>
        </p:grpSpPr>
        <p:sp>
          <p:nvSpPr>
            <p:cNvPr id="106" name="Google Shape;558;p39">
              <a:extLst>
                <a:ext uri="{FF2B5EF4-FFF2-40B4-BE49-F238E27FC236}">
                  <a16:creationId xmlns:a16="http://schemas.microsoft.com/office/drawing/2014/main" id="{2399B5CF-B2AF-154D-9534-26F45BC8BA27}"/>
                </a:ext>
              </a:extLst>
            </p:cNvPr>
            <p:cNvSpPr/>
            <p:nvPr/>
          </p:nvSpPr>
          <p:spPr>
            <a:xfrm>
              <a:off x="3262688" y="1716925"/>
              <a:ext cx="1572000" cy="15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59;p39">
              <a:extLst>
                <a:ext uri="{FF2B5EF4-FFF2-40B4-BE49-F238E27FC236}">
                  <a16:creationId xmlns:a16="http://schemas.microsoft.com/office/drawing/2014/main" id="{2749674A-767D-814C-880A-5223FEA2A520}"/>
                </a:ext>
              </a:extLst>
            </p:cNvPr>
            <p:cNvSpPr/>
            <p:nvPr/>
          </p:nvSpPr>
          <p:spPr>
            <a:xfrm>
              <a:off x="3261788" y="1716025"/>
              <a:ext cx="1572900" cy="1572900"/>
            </a:xfrm>
            <a:prstGeom prst="pie">
              <a:avLst>
                <a:gd name="adj1" fmla="val 16218093"/>
                <a:gd name="adj2" fmla="val 8205304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0;p39">
              <a:extLst>
                <a:ext uri="{FF2B5EF4-FFF2-40B4-BE49-F238E27FC236}">
                  <a16:creationId xmlns:a16="http://schemas.microsoft.com/office/drawing/2014/main" id="{B985476F-45B1-164E-825D-15F116EE1893}"/>
                </a:ext>
              </a:extLst>
            </p:cNvPr>
            <p:cNvSpPr/>
            <p:nvPr/>
          </p:nvSpPr>
          <p:spPr>
            <a:xfrm>
              <a:off x="3541538" y="1995775"/>
              <a:ext cx="1014300" cy="1014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473B40CB-5D4E-D747-B89F-24721498CDA6}"/>
              </a:ext>
            </a:extLst>
          </p:cNvPr>
          <p:cNvSpPr txBox="1"/>
          <p:nvPr/>
        </p:nvSpPr>
        <p:spPr>
          <a:xfrm>
            <a:off x="2421873" y="22026000"/>
            <a:ext cx="7999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Of caregivers are planning on vaccinating their children against COVID-19, when a vaccine becomes available</a:t>
            </a:r>
            <a:endParaRPr lang="en-US" sz="2400" b="1" dirty="0"/>
          </a:p>
        </p:txBody>
      </p:sp>
      <p:sp>
        <p:nvSpPr>
          <p:cNvPr id="100" name="Google Shape;572;p39">
            <a:extLst>
              <a:ext uri="{FF2B5EF4-FFF2-40B4-BE49-F238E27FC236}">
                <a16:creationId xmlns:a16="http://schemas.microsoft.com/office/drawing/2014/main" id="{117946F3-1256-D443-A89C-71506378F788}"/>
              </a:ext>
            </a:extLst>
          </p:cNvPr>
          <p:cNvSpPr txBox="1"/>
          <p:nvPr/>
        </p:nvSpPr>
        <p:spPr>
          <a:xfrm>
            <a:off x="76473" y="21940276"/>
            <a:ext cx="2345400" cy="200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65%</a:t>
            </a:r>
            <a:endParaRPr sz="3600" b="1" dirty="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6E9E7B2-59D7-AE40-870A-35C7AD6667B1}"/>
              </a:ext>
            </a:extLst>
          </p:cNvPr>
          <p:cNvSpPr txBox="1"/>
          <p:nvPr/>
        </p:nvSpPr>
        <p:spPr>
          <a:xfrm>
            <a:off x="332107" y="24301612"/>
            <a:ext cx="1004399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ato" panose="020F0502020204030203" pitchFamily="34" charset="0"/>
                <a:cs typeface="Arial" panose="020B0604020202020204" pitchFamily="34" charset="0"/>
              </a:rPr>
              <a:t>Table 1 </a:t>
            </a: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Reasons reported by caregivers in </a:t>
            </a:r>
            <a:r>
              <a:rPr lang="en-US" sz="3200" dirty="0" err="1">
                <a:latin typeface="Lato" panose="020F0502020204030203" pitchFamily="34" charset="0"/>
                <a:cs typeface="Arial" panose="020B0604020202020204" pitchFamily="34" charset="0"/>
              </a:rPr>
              <a:t>favour</a:t>
            </a: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 of COVID-19 vaccination for their children.</a:t>
            </a:r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A032E946-13D8-4B4C-8F42-A0A4B59F4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875651"/>
              </p:ext>
            </p:extLst>
          </p:nvPr>
        </p:nvGraphicFramePr>
        <p:xfrm>
          <a:off x="71195" y="25399163"/>
          <a:ext cx="10540965" cy="7307542"/>
        </p:xfrm>
        <a:graphic>
          <a:graphicData uri="http://schemas.openxmlformats.org/drawingml/2006/table">
            <a:tbl>
              <a:tblPr firstRow="1" firstCol="1" bandRow="1"/>
              <a:tblGrid>
                <a:gridCol w="3511121">
                  <a:extLst>
                    <a:ext uri="{9D8B030D-6E8A-4147-A177-3AD203B41FA5}">
                      <a16:colId xmlns:a16="http://schemas.microsoft.com/office/drawing/2014/main" val="997082801"/>
                    </a:ext>
                  </a:extLst>
                </a:gridCol>
                <a:gridCol w="4301080">
                  <a:extLst>
                    <a:ext uri="{9D8B030D-6E8A-4147-A177-3AD203B41FA5}">
                      <a16:colId xmlns:a16="http://schemas.microsoft.com/office/drawing/2014/main" val="577387307"/>
                    </a:ext>
                  </a:extLst>
                </a:gridCol>
                <a:gridCol w="1243799">
                  <a:extLst>
                    <a:ext uri="{9D8B030D-6E8A-4147-A177-3AD203B41FA5}">
                      <a16:colId xmlns:a16="http://schemas.microsoft.com/office/drawing/2014/main" val="1880280588"/>
                    </a:ext>
                  </a:extLst>
                </a:gridCol>
                <a:gridCol w="1484965">
                  <a:extLst>
                    <a:ext uri="{9D8B030D-6E8A-4147-A177-3AD203B41FA5}">
                      <a16:colId xmlns:a16="http://schemas.microsoft.com/office/drawing/2014/main" val="619849411"/>
                    </a:ext>
                  </a:extLst>
                </a:gridCol>
              </a:tblGrid>
              <a:tr h="1455382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Reason to Vaccinate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CA" sz="2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 = 1005)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Example quote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parents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Percent of available comments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22968"/>
                  </a:ext>
                </a:extLst>
              </a:tr>
              <a:tr h="727691">
                <a:tc>
                  <a:txBody>
                    <a:bodyPr/>
                    <a:lstStyle/>
                    <a:p>
                      <a:r>
                        <a:rPr lang="en-CA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Protect the child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“To give her immunity to COVID-19”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650257"/>
                  </a:ext>
                </a:extLst>
              </a:tr>
              <a:tr h="363846">
                <a:tc>
                  <a:txBody>
                    <a:bodyPr/>
                    <a:lstStyle/>
                    <a:p>
                      <a:r>
                        <a:rPr lang="en-CA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Protect others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““Herd immunity matters”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265818"/>
                  </a:ext>
                </a:extLst>
              </a:tr>
              <a:tr h="727691">
                <a:tc>
                  <a:txBody>
                    <a:bodyPr/>
                    <a:lstStyle/>
                    <a:p>
                      <a:r>
                        <a:rPr lang="en-CA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General vaccine acceptance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“Vaccines work”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119369"/>
                  </a:ext>
                </a:extLst>
              </a:tr>
              <a:tr h="727691">
                <a:tc>
                  <a:txBody>
                    <a:bodyPr/>
                    <a:lstStyle/>
                    <a:p>
                      <a:r>
                        <a:rPr lang="en-CA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Perceived pandemic severity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“Seems more deadly of a virus”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202409"/>
                  </a:ext>
                </a:extLst>
              </a:tr>
              <a:tr h="727691">
                <a:tc>
                  <a:txBody>
                    <a:bodyPr/>
                    <a:lstStyle/>
                    <a:p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 risk child or family members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“He has pre-existing lung issues”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59035"/>
                  </a:ext>
                </a:extLst>
              </a:tr>
              <a:tr h="1455382">
                <a:tc>
                  <a:txBody>
                    <a:bodyPr/>
                    <a:lstStyle/>
                    <a:p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Accepting, but concerns of efficacy/safety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“Actually I’d wait to see how most people reacted. So would not get right away but once I was sure it was safe”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619449"/>
                  </a:ext>
                </a:extLst>
              </a:tr>
              <a:tr h="727691">
                <a:tc>
                  <a:txBody>
                    <a:bodyPr/>
                    <a:lstStyle/>
                    <a:p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Desire to return to normal life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“To get back to school”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821510"/>
                  </a:ext>
                </a:extLst>
              </a:tr>
              <a:tr h="363846">
                <a:tc>
                  <a:txBody>
                    <a:bodyPr/>
                    <a:lstStyle/>
                    <a:p>
                      <a:r>
                        <a:rPr lang="en-CA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comment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625696"/>
                  </a:ext>
                </a:extLst>
              </a:tr>
            </a:tbl>
          </a:graphicData>
        </a:graphic>
      </p:graphicFrame>
      <p:sp>
        <p:nvSpPr>
          <p:cNvPr id="111" name="TextBox 110">
            <a:extLst>
              <a:ext uri="{FF2B5EF4-FFF2-40B4-BE49-F238E27FC236}">
                <a16:creationId xmlns:a16="http://schemas.microsoft.com/office/drawing/2014/main" id="{D13FED52-89B0-EE45-B627-D25F23DDEE14}"/>
              </a:ext>
            </a:extLst>
          </p:cNvPr>
          <p:cNvSpPr txBox="1"/>
          <p:nvPr/>
        </p:nvSpPr>
        <p:spPr>
          <a:xfrm>
            <a:off x="40566801" y="20603815"/>
            <a:ext cx="863718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ato" panose="020F0502020204030203" pitchFamily="34" charset="0"/>
                <a:cs typeface="Arial" panose="020B0604020202020204" pitchFamily="34" charset="0"/>
              </a:rPr>
              <a:t>Table 3 </a:t>
            </a: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Multivariate analysis of predictors associated with caregivers’ intent to vaccinate  their children against COVID-19</a:t>
            </a:r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2" name="Table 111">
            <a:extLst>
              <a:ext uri="{FF2B5EF4-FFF2-40B4-BE49-F238E27FC236}">
                <a16:creationId xmlns:a16="http://schemas.microsoft.com/office/drawing/2014/main" id="{4D412B44-5E07-7B44-8B34-81203481B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890444"/>
              </p:ext>
            </p:extLst>
          </p:nvPr>
        </p:nvGraphicFramePr>
        <p:xfrm>
          <a:off x="40477024" y="22293119"/>
          <a:ext cx="8783853" cy="6532376"/>
        </p:xfrm>
        <a:graphic>
          <a:graphicData uri="http://schemas.openxmlformats.org/drawingml/2006/table">
            <a:tbl>
              <a:tblPr firstRow="1" firstCol="1" bandRow="1"/>
              <a:tblGrid>
                <a:gridCol w="3672894">
                  <a:extLst>
                    <a:ext uri="{9D8B030D-6E8A-4147-A177-3AD203B41FA5}">
                      <a16:colId xmlns:a16="http://schemas.microsoft.com/office/drawing/2014/main" val="3365806589"/>
                    </a:ext>
                  </a:extLst>
                </a:gridCol>
                <a:gridCol w="1224298">
                  <a:extLst>
                    <a:ext uri="{9D8B030D-6E8A-4147-A177-3AD203B41FA5}">
                      <a16:colId xmlns:a16="http://schemas.microsoft.com/office/drawing/2014/main" val="2978159459"/>
                    </a:ext>
                  </a:extLst>
                </a:gridCol>
                <a:gridCol w="2604063">
                  <a:extLst>
                    <a:ext uri="{9D8B030D-6E8A-4147-A177-3AD203B41FA5}">
                      <a16:colId xmlns:a16="http://schemas.microsoft.com/office/drawing/2014/main" val="814873811"/>
                    </a:ext>
                  </a:extLst>
                </a:gridCol>
                <a:gridCol w="1282598">
                  <a:extLst>
                    <a:ext uri="{9D8B030D-6E8A-4147-A177-3AD203B41FA5}">
                      <a16:colId xmlns:a16="http://schemas.microsoft.com/office/drawing/2014/main" val="3021566167"/>
                    </a:ext>
                  </a:extLst>
                </a:gridCol>
              </a:tblGrid>
              <a:tr h="397742">
                <a:tc>
                  <a:txBody>
                    <a:bodyPr/>
                    <a:lstStyle/>
                    <a:p>
                      <a:pPr algn="l"/>
                      <a:endParaRPr lang="en-CA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Odds ratio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95% CI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326309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Child's age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(0.999 - 1)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0.592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41196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Survey completed by mother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0.641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(0.529 - 0.775)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&lt;0.01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522657"/>
                  </a:ext>
                </a:extLst>
              </a:tr>
              <a:tr h="6767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Survey completed by non-mother-non-father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(0.404 - 1.2)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0.197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1457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Child's vaccinations are up to date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(1.29 - 2.31)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683915"/>
                  </a:ext>
                </a:extLst>
              </a:tr>
              <a:tr h="11389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Caregiver would vaccinate their child against COVID-19 if a vaccine existed today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(1.54 - 2.21)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419305"/>
                  </a:ext>
                </a:extLst>
              </a:tr>
              <a:tr h="75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Caregiver is worried that their child has COVID-19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(0.951 - 1.05)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0.963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958425"/>
                  </a:ext>
                </a:extLst>
              </a:tr>
              <a:tr h="75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Caregiver is worried that they have COVID-19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(1.05 - 1.16)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131492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DB3AA47A-A5EA-904A-986F-B4A625CA826D}"/>
              </a:ext>
            </a:extLst>
          </p:cNvPr>
          <p:cNvSpPr txBox="1"/>
          <p:nvPr/>
        </p:nvSpPr>
        <p:spPr>
          <a:xfrm>
            <a:off x="40477604" y="29177592"/>
            <a:ext cx="834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COVIPAS Group Information (alphabetical)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3F41674-FDBB-3746-96F5-0C4EF1857D81}"/>
              </a:ext>
            </a:extLst>
          </p:cNvPr>
          <p:cNvSpPr/>
          <p:nvPr/>
        </p:nvSpPr>
        <p:spPr>
          <a:xfrm>
            <a:off x="40430105" y="29638884"/>
            <a:ext cx="423883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Dr. Sarah Ahmed, MD, Tacoma, USA</a:t>
            </a:r>
          </a:p>
          <a:p>
            <a:r>
              <a:rPr lang="en-CA" sz="1600" dirty="0"/>
              <a:t>Dr. Samina Ali, MDCM, FRCPC, Edmonton, Canada</a:t>
            </a:r>
          </a:p>
          <a:p>
            <a:r>
              <a:rPr lang="en-CA" sz="1600" dirty="0"/>
              <a:t>Dr. Julie C. Brown, MD, Seattle, USA</a:t>
            </a:r>
          </a:p>
          <a:p>
            <a:r>
              <a:rPr lang="en-CA" sz="1600" dirty="0"/>
              <a:t>Dr. Adrienne L. Davis, MD, MSc, Toronto, Canada</a:t>
            </a:r>
          </a:p>
          <a:p>
            <a:r>
              <a:rPr lang="en-CA" sz="1600" dirty="0"/>
              <a:t>Dr. Nathalie Gaucher, MD, FRCPC, PhD, Montreal, Canada</a:t>
            </a:r>
          </a:p>
          <a:p>
            <a:r>
              <a:rPr lang="en-CA" sz="1600" dirty="0"/>
              <a:t>Dr. </a:t>
            </a:r>
            <a:r>
              <a:rPr lang="en-CA" sz="1600" dirty="0" err="1"/>
              <a:t>Gualco</a:t>
            </a:r>
            <a:r>
              <a:rPr lang="en-CA" sz="1600" dirty="0"/>
              <a:t> Gianluca, MD, Ticino, Switzerland</a:t>
            </a:r>
          </a:p>
          <a:p>
            <a:r>
              <a:rPr lang="en-CA" sz="1600" dirty="0"/>
              <a:t>Dr. Ran Goldman, MD, Vancouver, Canada</a:t>
            </a:r>
          </a:p>
          <a:p>
            <a:r>
              <a:rPr lang="en-CA" sz="1600" dirty="0"/>
              <a:t>Dr. Mark Griffiths, MD, Atlanta, USA</a:t>
            </a:r>
          </a:p>
          <a:p>
            <a:r>
              <a:rPr lang="en-CA" sz="1600" dirty="0"/>
              <a:t>Dr. Jeanine E. Hall, MD, Los Angeles, USA</a:t>
            </a:r>
          </a:p>
          <a:p>
            <a:r>
              <a:rPr lang="en-CA" sz="1600" dirty="0"/>
              <a:t>Dr. Matt Hansen, MD, MCR, Portland, USA</a:t>
            </a:r>
          </a:p>
          <a:p>
            <a:r>
              <a:rPr lang="en-CA" sz="1600" dirty="0"/>
              <a:t>Dr. Tomohiro Katsuta, MD, PhD, Tokyo, Japan</a:t>
            </a:r>
          </a:p>
          <a:p>
            <a:endParaRPr lang="en-CA" sz="20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484B118-54C7-B14A-9FA4-9D02AE9907F7}"/>
              </a:ext>
            </a:extLst>
          </p:cNvPr>
          <p:cNvSpPr/>
          <p:nvPr/>
        </p:nvSpPr>
        <p:spPr>
          <a:xfrm>
            <a:off x="44641942" y="29676206"/>
            <a:ext cx="500062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Dr. Christopher Kelly, MD, New York, USA</a:t>
            </a:r>
          </a:p>
          <a:p>
            <a:r>
              <a:rPr lang="en-CA" sz="1600" dirty="0"/>
              <a:t>Dr. Eileen J. Klein, MD, MPH, Seattle, USA</a:t>
            </a:r>
          </a:p>
          <a:p>
            <a:r>
              <a:rPr lang="en-CA" sz="1600" dirty="0"/>
              <a:t>Dr. Eran </a:t>
            </a:r>
            <a:r>
              <a:rPr lang="en-CA" sz="1600" dirty="0" err="1"/>
              <a:t>Kozer</a:t>
            </a:r>
            <a:r>
              <a:rPr lang="en-CA" sz="1600" dirty="0"/>
              <a:t>, MD, </a:t>
            </a:r>
            <a:r>
              <a:rPr lang="en-CA" sz="1600" dirty="0" err="1"/>
              <a:t>Be'er</a:t>
            </a:r>
            <a:r>
              <a:rPr lang="en-CA" sz="1600" dirty="0"/>
              <a:t> </a:t>
            </a:r>
            <a:r>
              <a:rPr lang="en-CA" sz="1600" dirty="0" err="1"/>
              <a:t>Yakov</a:t>
            </a:r>
            <a:r>
              <a:rPr lang="en-CA" sz="1600" dirty="0"/>
              <a:t>, Israel</a:t>
            </a:r>
          </a:p>
          <a:p>
            <a:r>
              <a:rPr lang="en-CA" sz="1600" dirty="0"/>
              <a:t>Dr. Shashidhar-R. </a:t>
            </a:r>
            <a:r>
              <a:rPr lang="en-CA" sz="1600" dirty="0" err="1"/>
              <a:t>Marneni</a:t>
            </a:r>
            <a:r>
              <a:rPr lang="en-CA" sz="1600" dirty="0"/>
              <a:t>, MD, Dallas, USA</a:t>
            </a:r>
          </a:p>
          <a:p>
            <a:r>
              <a:rPr lang="en-CA" sz="1600" dirty="0"/>
              <a:t>Dr. Ahmed Mater, MD, FRCPC, FAAP, Saskatoon, Canada</a:t>
            </a:r>
          </a:p>
          <a:p>
            <a:r>
              <a:rPr lang="en-CA" sz="1600" dirty="0"/>
              <a:t>Dr. Rakesh Mistry, MD, MS, Colorado, USA</a:t>
            </a:r>
          </a:p>
          <a:p>
            <a:r>
              <a:rPr lang="en-CA" sz="1600" dirty="0"/>
              <a:t>Dr. Cristina Parra, PhD, Barcelona, Spain</a:t>
            </a:r>
          </a:p>
          <a:p>
            <a:r>
              <a:rPr lang="en-CA" sz="1600" dirty="0"/>
              <a:t>Dr. Naveen </a:t>
            </a:r>
            <a:r>
              <a:rPr lang="en-CA" sz="1600" dirty="0" err="1"/>
              <a:t>Poonai</a:t>
            </a:r>
            <a:r>
              <a:rPr lang="en-CA" sz="1600" dirty="0"/>
              <a:t>, MD, FRCPC, London, Canada</a:t>
            </a:r>
          </a:p>
          <a:p>
            <a:r>
              <a:rPr lang="en-CA" sz="1600" dirty="0"/>
              <a:t>Dr. David Sheridan, MD, MCR, Portland, USA</a:t>
            </a:r>
          </a:p>
          <a:p>
            <a:r>
              <a:rPr lang="en-CA" sz="1600" dirty="0"/>
              <a:t>Dr. Naoki Shimizu, MD, PhD, Kawasaki, Japan</a:t>
            </a:r>
          </a:p>
          <a:p>
            <a:r>
              <a:rPr lang="en-CA" sz="1600" dirty="0"/>
              <a:t>Dr. Esther L. Yue, MD, Portland, USA</a:t>
            </a:r>
            <a:endParaRPr lang="en-CA" sz="1400" dirty="0"/>
          </a:p>
          <a:p>
            <a:r>
              <a:rPr lang="en-CA" sz="1400" dirty="0"/>
              <a:t> </a:t>
            </a:r>
          </a:p>
        </p:txBody>
      </p: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8B8CA4F8-2492-AD47-A54E-FD7DEFFB4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012" y="21548867"/>
            <a:ext cx="3591184" cy="3591184"/>
          </a:xfrm>
          <a:prstGeom prst="rect">
            <a:avLst/>
          </a:prstGeom>
        </p:spPr>
      </p:pic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47499F18-5D72-384C-85B5-7574F800FE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012" y="26085022"/>
            <a:ext cx="3591184" cy="3591184"/>
          </a:xfrm>
          <a:prstGeom prst="rect">
            <a:avLst/>
          </a:prstGeom>
        </p:spPr>
      </p:pic>
      <p:sp>
        <p:nvSpPr>
          <p:cNvPr id="119" name="Title 4">
            <a:extLst>
              <a:ext uri="{FF2B5EF4-FFF2-40B4-BE49-F238E27FC236}">
                <a16:creationId xmlns:a16="http://schemas.microsoft.com/office/drawing/2014/main" id="{885C00A8-B7AD-274C-9825-288FECA9FD57}"/>
              </a:ext>
            </a:extLst>
          </p:cNvPr>
          <p:cNvSpPr txBox="1">
            <a:spLocks/>
          </p:cNvSpPr>
          <p:nvPr/>
        </p:nvSpPr>
        <p:spPr>
          <a:xfrm>
            <a:off x="35810718" y="20490449"/>
            <a:ext cx="2828261" cy="824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Paper 1</a:t>
            </a:r>
            <a:endParaRPr lang="en-US" sz="48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0" name="Title 4">
            <a:extLst>
              <a:ext uri="{FF2B5EF4-FFF2-40B4-BE49-F238E27FC236}">
                <a16:creationId xmlns:a16="http://schemas.microsoft.com/office/drawing/2014/main" id="{107F3DD4-C3C4-3D4D-95E8-ABF4822522B6}"/>
              </a:ext>
            </a:extLst>
          </p:cNvPr>
          <p:cNvSpPr txBox="1">
            <a:spLocks/>
          </p:cNvSpPr>
          <p:nvPr/>
        </p:nvSpPr>
        <p:spPr>
          <a:xfrm>
            <a:off x="35855607" y="25000569"/>
            <a:ext cx="2828261" cy="824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Paper 2</a:t>
            </a:r>
            <a:endParaRPr lang="en-US" sz="48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1" name="Title 4">
            <a:extLst>
              <a:ext uri="{FF2B5EF4-FFF2-40B4-BE49-F238E27FC236}">
                <a16:creationId xmlns:a16="http://schemas.microsoft.com/office/drawing/2014/main" id="{0C4B2181-5DE7-5B4C-B242-D689FAFEC5D2}"/>
              </a:ext>
            </a:extLst>
          </p:cNvPr>
          <p:cNvSpPr txBox="1">
            <a:spLocks/>
          </p:cNvSpPr>
          <p:nvPr/>
        </p:nvSpPr>
        <p:spPr>
          <a:xfrm>
            <a:off x="29499339" y="30208937"/>
            <a:ext cx="12858861" cy="2483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4800" b="1" dirty="0" err="1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tyler.yan@alumni.ubc.ca</a:t>
            </a:r>
            <a:endParaRPr lang="en-US" sz="4800" b="1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@</a:t>
            </a:r>
            <a:r>
              <a:rPr lang="en-US" sz="4800" dirty="0" err="1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tylerdavidyan</a:t>
            </a: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	     @</a:t>
            </a:r>
            <a:r>
              <a:rPr lang="en-US" sz="4800" dirty="0" err="1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Dr_R_Goldman</a:t>
            </a:r>
            <a:endParaRPr lang="en-US" sz="48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67BDC45-EEDD-7440-8983-7863B8899181}"/>
              </a:ext>
            </a:extLst>
          </p:cNvPr>
          <p:cNvSpPr/>
          <p:nvPr/>
        </p:nvSpPr>
        <p:spPr>
          <a:xfrm>
            <a:off x="40516781" y="3650490"/>
            <a:ext cx="8637187" cy="83445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GLOBAL HEALTH IMPLICATIONS</a:t>
            </a:r>
          </a:p>
        </p:txBody>
      </p:sp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{6EBAA771-805A-814C-BE49-61F3060094DB}tf16401369</Template>
  <TotalTime>7059</TotalTime>
  <Words>1164</Words>
  <Application>Microsoft Macintosh PowerPoint</Application>
  <PresentationFormat>Custom</PresentationFormat>
  <Paragraphs>173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Lato</vt:lpstr>
      <vt:lpstr>Arial</vt:lpstr>
      <vt:lpstr>Raleway</vt:lpstr>
      <vt:lpstr>Lato Black</vt:lpstr>
      <vt:lpstr>Calibri Light</vt:lpstr>
      <vt:lpstr>Office Theme</vt:lpstr>
      <vt:lpstr>43% of caregivers are accepting of expedited vaccine testing during a pandemic, and 65% plan to vaccinate their children against COVID-19.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Tyler Yan</cp:lastModifiedBy>
  <cp:revision>288</cp:revision>
  <dcterms:created xsi:type="dcterms:W3CDTF">2018-09-16T19:13:41Z</dcterms:created>
  <dcterms:modified xsi:type="dcterms:W3CDTF">2021-01-11T04:32:07Z</dcterms:modified>
</cp:coreProperties>
</file>