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 Medium" panose="020F0502020204030203" pitchFamily="3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7"/>
    <a:srgbClr val="83CB54"/>
    <a:srgbClr val="71B54B"/>
    <a:srgbClr val="00B101"/>
    <a:srgbClr val="009A00"/>
    <a:srgbClr val="088207"/>
    <a:srgbClr val="00B700"/>
    <a:srgbClr val="E1E082"/>
    <a:srgbClr val="FFD54F"/>
    <a:srgbClr val="00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2556" autoAdjust="0"/>
  </p:normalViewPr>
  <p:slideViewPr>
    <p:cSldViewPr snapToGrid="0" showGuides="1">
      <p:cViewPr varScale="1">
        <p:scale>
          <a:sx n="23" d="100"/>
          <a:sy n="23" d="100"/>
        </p:scale>
        <p:origin x="704" y="328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mailto:email@tebogo.leepile@ubc.ca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4948" y="3389655"/>
            <a:ext cx="25306797" cy="16808154"/>
          </a:xfrm>
          <a:ln>
            <a:noFill/>
          </a:ln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CA" sz="1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women and children are grappling with anemia, undernutrition, and growth faltering indicators; urgent attention is warranted.</a:t>
            </a:r>
            <a:br>
              <a:rPr lang="en-CA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161365" y="3161262"/>
            <a:ext cx="12060000" cy="2966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 marL="5715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In Botswana, little is known about the health and nutritional status of the San People, an Indigenous minority group primarily living in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Ghanzi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District. </a:t>
            </a:r>
          </a:p>
          <a:p>
            <a:pPr marL="571500" indent="-457200">
              <a:lnSpc>
                <a:spcPct val="120000"/>
              </a:lnSpc>
              <a:buFont typeface="Wingdings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</a:p>
          <a:p>
            <a:pPr marL="5715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To assess the prevalence of anemia and nutritional status of San women and young children in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Ghanzi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District in rural Botswana.</a:t>
            </a:r>
          </a:p>
          <a:p>
            <a:pPr marL="114300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4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Cross-sectional survey in nine randomly selected areas.</a:t>
            </a:r>
          </a:p>
          <a:p>
            <a:pPr marL="5724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Analysis of Hemoglobin (Hb) concentration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HemoCue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and anthropometrics (weight and height measurements), n=367 San mother-child pairs.</a:t>
            </a:r>
          </a:p>
          <a:p>
            <a:pPr marL="5724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Anemia was determined by the WHO cut-offs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hildren and pregnant women, Hb &lt;110 g/L, non-pregnant women Hb &lt;120 g/L while BMI and z-scores (WHO growth reference) were used to assess the nutritional status of women and children respectively.</a:t>
            </a:r>
          </a:p>
          <a:p>
            <a:pPr marL="115200">
              <a:lnSpc>
                <a:spcPct val="150000"/>
              </a:lnSpc>
              <a:spcBef>
                <a:spcPts val="2400"/>
              </a:spcBef>
            </a:pPr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en-US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Large households (8.5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4.4 people</a:t>
            </a:r>
            <a:r>
              <a:rPr lang="en-CA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Poverty (low incomes; 69% households live on &lt;175USD/month) and lack household toilets.</a:t>
            </a:r>
          </a:p>
          <a:p>
            <a:pPr marL="114300" algn="ctr">
              <a:lnSpc>
                <a:spcPct val="120000"/>
              </a:lnSpc>
            </a:pPr>
            <a:r>
              <a:rPr lang="en-US" sz="4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Anemia Prevalence </a:t>
            </a:r>
          </a:p>
          <a:p>
            <a:pPr marL="114300">
              <a:lnSpc>
                <a:spcPct val="120000"/>
              </a:lnSpc>
            </a:pPr>
            <a:endParaRPr lang="en-US" sz="4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US" sz="4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US" sz="4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US" sz="4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US" sz="4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200">
              <a:lnSpc>
                <a:spcPct val="120000"/>
              </a:lnSpc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200">
              <a:lnSpc>
                <a:spcPct val="120000"/>
              </a:lnSpc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200">
              <a:lnSpc>
                <a:spcPct val="120000"/>
              </a:lnSpc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200">
              <a:lnSpc>
                <a:spcPct val="120000"/>
              </a:lnSpc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7422652" y="3197263"/>
            <a:ext cx="11781939" cy="296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700" indent="-571500">
              <a:lnSpc>
                <a:spcPct val="120000"/>
              </a:lnSpc>
              <a:buFont typeface="Wingdings" pitchFamily="2" charset="2"/>
              <a:buChar char="§"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High prevalence of undernutrition among San women and young children.</a:t>
            </a:r>
          </a:p>
          <a:p>
            <a:pPr marL="686700" indent="-571500">
              <a:lnSpc>
                <a:spcPct val="120000"/>
              </a:lnSpc>
              <a:buFont typeface="Wingdings" pitchFamily="2" charset="2"/>
              <a:buChar char="§"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Anemia ranged widely based on Hb adjustment factors, from 6-26% in non-pregnant women, 22-30% in pregnant women and 35-63% in children.</a:t>
            </a:r>
          </a:p>
          <a:p>
            <a:pPr marL="686700" indent="-571500">
              <a:lnSpc>
                <a:spcPct val="120000"/>
              </a:lnSpc>
              <a:buFont typeface="Wingdings" pitchFamily="2" charset="2"/>
              <a:buChar char="§"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Rates of anemia were higher in peri-urban areas compared to rural areas (women (20% vs. 11%) and children (51% vs. 40%). </a:t>
            </a:r>
          </a:p>
          <a:p>
            <a:pPr marL="686700" indent="-571500">
              <a:lnSpc>
                <a:spcPct val="120000"/>
              </a:lnSpc>
              <a:buFont typeface="Wingdings" pitchFamily="2" charset="2"/>
              <a:buChar char="§"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Among children differences in malnutrition between the age groups were observed:</a:t>
            </a:r>
          </a:p>
          <a:p>
            <a:pPr marL="2058300" lvl="3" indent="-5715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 6-23 months, peri-urban-based children were the most affected compared with their counterparts in rural areas. </a:t>
            </a:r>
          </a:p>
          <a:p>
            <a:pPr marL="2058300" lvl="3" indent="-5715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24-59 months, prevalence of child malnutrition higher among children in rural areas.</a:t>
            </a:r>
          </a:p>
          <a:p>
            <a:pPr marL="2058300" lvl="3" indent="-57150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8300" lvl="3" indent="-57150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20000"/>
              </a:lnSpc>
            </a:pP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0" y="0"/>
            <a:ext cx="49305809" cy="3187891"/>
          </a:xfrm>
          <a:prstGeom prst="rect">
            <a:avLst/>
          </a:prstGeom>
          <a:solidFill>
            <a:srgbClr val="00B050"/>
          </a:solidFill>
          <a:ln w="133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0000" b="1" dirty="0"/>
              <a:t>Anemia prevalence and nutrition status among San women and children in rural Botswana </a:t>
            </a:r>
          </a:p>
          <a:p>
            <a:pPr algn="ctr"/>
            <a:r>
              <a:rPr lang="en-US" sz="9600" dirty="0"/>
              <a:t> </a:t>
            </a:r>
            <a:r>
              <a:rPr lang="en-US" sz="6400" dirty="0"/>
              <a:t>Tebogo T. </a:t>
            </a:r>
            <a:r>
              <a:rPr lang="en-US" sz="6400" dirty="0" err="1"/>
              <a:t>Leepile</a:t>
            </a:r>
            <a:r>
              <a:rPr lang="en-US" sz="6400" dirty="0"/>
              <a:t>, Jennifer L. Black , Eduardo </a:t>
            </a:r>
            <a:r>
              <a:rPr lang="en-US" sz="6400" dirty="0" err="1"/>
              <a:t>Jovel</a:t>
            </a:r>
            <a:r>
              <a:rPr lang="en-US" sz="6400" dirty="0"/>
              <a:t> , and Crystal D. </a:t>
            </a:r>
            <a:r>
              <a:rPr lang="en-US" sz="6400" dirty="0" err="1"/>
              <a:t>Karakochuk</a:t>
            </a:r>
            <a:endParaRPr lang="en-US" sz="6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41017202" y="31635809"/>
            <a:ext cx="259766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5577840" rtlCol="0" anchor="b" anchorCtr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contact:</a:t>
            </a:r>
            <a:r>
              <a:rPr lang="en-US" sz="40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tebogo.leepile@ubc.ca</a:t>
            </a:r>
            <a:r>
              <a:rPr lang="en-US" sz="40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667EE6A3-79DD-0545-BE86-BE9E70AD0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93694"/>
              </p:ext>
            </p:extLst>
          </p:nvPr>
        </p:nvGraphicFramePr>
        <p:xfrm>
          <a:off x="398264" y="25697266"/>
          <a:ext cx="11688254" cy="65399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6198">
                  <a:extLst>
                    <a:ext uri="{9D8B030D-6E8A-4147-A177-3AD203B41FA5}">
                      <a16:colId xmlns:a16="http://schemas.microsoft.com/office/drawing/2014/main" val="2776206238"/>
                    </a:ext>
                  </a:extLst>
                </a:gridCol>
                <a:gridCol w="2729962">
                  <a:extLst>
                    <a:ext uri="{9D8B030D-6E8A-4147-A177-3AD203B41FA5}">
                      <a16:colId xmlns:a16="http://schemas.microsoft.com/office/drawing/2014/main" val="1008483720"/>
                    </a:ext>
                  </a:extLst>
                </a:gridCol>
                <a:gridCol w="3290983">
                  <a:extLst>
                    <a:ext uri="{9D8B030D-6E8A-4147-A177-3AD203B41FA5}">
                      <a16:colId xmlns:a16="http://schemas.microsoft.com/office/drawing/2014/main" val="4054534246"/>
                    </a:ext>
                  </a:extLst>
                </a:gridCol>
                <a:gridCol w="2271111">
                  <a:extLst>
                    <a:ext uri="{9D8B030D-6E8A-4147-A177-3AD203B41FA5}">
                      <a16:colId xmlns:a16="http://schemas.microsoft.com/office/drawing/2014/main" val="3674969002"/>
                    </a:ext>
                  </a:extLst>
                </a:gridCol>
              </a:tblGrid>
              <a:tr h="10423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Hb, Anemia  (n=367)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96113"/>
                  </a:ext>
                </a:extLst>
              </a:tr>
              <a:tr h="778256">
                <a:tc>
                  <a:txBody>
                    <a:bodyPr/>
                    <a:lstStyle/>
                    <a:p>
                      <a:r>
                        <a:rPr lang="en-US" sz="3000" b="1" dirty="0"/>
                        <a:t>Women 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b="1" dirty="0"/>
                        <a:t>All 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b="1" dirty="0"/>
                        <a:t>Non-pregnant 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b="1" dirty="0"/>
                        <a:t>Pregnant </a:t>
                      </a:r>
                      <a:endParaRPr lang="en-US" dirty="0"/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949839356"/>
                  </a:ext>
                </a:extLst>
              </a:tr>
              <a:tr h="778256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Hb, g/L, mean 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 SD</a:t>
                      </a:r>
                      <a:r>
                        <a:rPr lang="en-CA" sz="3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US" sz="3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137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16</a:t>
                      </a:r>
                      <a:endParaRPr lang="en-US" sz="3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138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15</a:t>
                      </a:r>
                      <a:r>
                        <a:rPr lang="en-US" sz="30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CA" sz="3000" dirty="0">
                          <a:effectLst/>
                        </a:rPr>
                        <a:t> </a:t>
                      </a:r>
                      <a:endParaRPr lang="en-US" sz="3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122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15</a:t>
                      </a:r>
                      <a:r>
                        <a:rPr lang="en-US" sz="30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683550404"/>
                  </a:ext>
                </a:extLst>
              </a:tr>
              <a:tr h="778256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Prevalence, n (%)</a:t>
                      </a:r>
                      <a:r>
                        <a:rPr lang="en-CA" sz="3000" kern="1200" dirty="0">
                          <a:solidFill>
                            <a:schemeClr val="dk1"/>
                          </a:solidFill>
                          <a:effectLst/>
                        </a:rPr>
                        <a:t>  </a:t>
                      </a:r>
                      <a:endParaRPr lang="en-US" sz="3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48/367 (13%)</a:t>
                      </a:r>
                      <a:r>
                        <a:rPr lang="en-CA" sz="3000" dirty="0">
                          <a:effectLst/>
                        </a:rPr>
                        <a:t> </a:t>
                      </a:r>
                      <a:endParaRPr lang="en-US" sz="3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42/344 (12%)</a:t>
                      </a:r>
                      <a:r>
                        <a:rPr lang="en-US" sz="30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CA" sz="3000" dirty="0">
                          <a:effectLst/>
                        </a:rPr>
                        <a:t> </a:t>
                      </a:r>
                      <a:endParaRPr lang="en-US" sz="3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</a:rPr>
                        <a:t>6/23 (26%) </a:t>
                      </a:r>
                      <a:endParaRPr lang="en-US" dirty="0"/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30966157"/>
                  </a:ext>
                </a:extLst>
              </a:tr>
              <a:tr h="697869">
                <a:tc gridSpan="4"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L="9000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73750"/>
                  </a:ext>
                </a:extLst>
              </a:tr>
              <a:tr h="778256">
                <a:tc>
                  <a:txBody>
                    <a:bodyPr/>
                    <a:lstStyle/>
                    <a:p>
                      <a:r>
                        <a:rPr lang="en-US" sz="3000" b="1" dirty="0"/>
                        <a:t>Children 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b="1" dirty="0"/>
                        <a:t>All </a:t>
                      </a:r>
                      <a:endParaRPr lang="en-US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b="1" dirty="0"/>
                        <a:t> Rural </a:t>
                      </a:r>
                      <a:endParaRPr lang="en-US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b="1" dirty="0"/>
                        <a:t>Peri-urban </a:t>
                      </a:r>
                      <a:endParaRPr lang="en-US" dirty="0"/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4036330501"/>
                  </a:ext>
                </a:extLst>
              </a:tr>
              <a:tr h="908450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Hb, g/L, mean 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 SD</a:t>
                      </a:r>
                      <a:r>
                        <a:rPr lang="en-CA" sz="3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US" sz="3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effectLst/>
                        </a:rPr>
                        <a:t>111</a:t>
                      </a:r>
                      <a:r>
                        <a:rPr lang="en-US" sz="30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3000">
                          <a:effectLst/>
                        </a:rPr>
                        <a:t>16</a:t>
                      </a:r>
                      <a:endParaRPr lang="en-US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effectLst/>
                        </a:rPr>
                        <a:t>112</a:t>
                      </a:r>
                      <a:r>
                        <a:rPr lang="en-US" sz="3000" dirty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3000" dirty="0">
                          <a:effectLst/>
                        </a:rPr>
                        <a:t>16</a:t>
                      </a:r>
                      <a:endParaRPr lang="en-US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effectLst/>
                        </a:rPr>
                        <a:t>108</a:t>
                      </a:r>
                      <a:r>
                        <a:rPr lang="en-US" sz="3000" dirty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3000" dirty="0">
                          <a:effectLst/>
                        </a:rPr>
                        <a:t>13</a:t>
                      </a:r>
                      <a:endParaRPr lang="en-US" dirty="0"/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390956753"/>
                  </a:ext>
                </a:extLst>
              </a:tr>
              <a:tr h="778256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Prevalence, n (%)</a:t>
                      </a:r>
                      <a:r>
                        <a:rPr lang="en-CA" sz="3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US" sz="3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</a:rPr>
                        <a:t>153/367 (42%)</a:t>
                      </a:r>
                      <a:r>
                        <a:rPr lang="en-CA" sz="3000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effectLst/>
                        </a:rPr>
                        <a:t>117/296 (40%)</a:t>
                      </a:r>
                      <a:endParaRPr lang="en-US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effectLst/>
                        </a:rPr>
                        <a:t>36/71 (51%)</a:t>
                      </a:r>
                      <a:endParaRPr lang="en-US" dirty="0"/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127353354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D0F488D1-1B1D-E847-8190-C47346E5D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532" y="24158170"/>
            <a:ext cx="5599358" cy="3274830"/>
          </a:xfrm>
          <a:prstGeom prst="rect">
            <a:avLst/>
          </a:prstGeom>
        </p:spPr>
      </p:pic>
      <p:pic>
        <p:nvPicPr>
          <p:cNvPr id="26" name="Picture 25" descr="http://t3.gstatic.com/images?q=tbn:ANd9GcTAPX2Y-kmL9rQWsloutZq0G_AUA9H1447-9gbh-_uyP_LdpsC6Bw">
            <a:extLst>
              <a:ext uri="{FF2B5EF4-FFF2-40B4-BE49-F238E27FC236}">
                <a16:creationId xmlns:a16="http://schemas.microsoft.com/office/drawing/2014/main" id="{03339116-A719-B342-9FA9-5849E442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84" y="25344243"/>
            <a:ext cx="5922252" cy="23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etloa logo figure v2 copy">
            <a:extLst>
              <a:ext uri="{FF2B5EF4-FFF2-40B4-BE49-F238E27FC236}">
                <a16:creationId xmlns:a16="http://schemas.microsoft.com/office/drawing/2014/main" id="{86C3958E-A978-C94F-82D9-C7C43C52115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28602" y="28209634"/>
            <a:ext cx="2979451" cy="2633072"/>
          </a:xfrm>
          <a:prstGeom prst="rect">
            <a:avLst/>
          </a:prstGeom>
          <a:gradFill rotWithShape="1">
            <a:gsLst>
              <a:gs pos="0">
                <a:srgbClr val="C0C0C0">
                  <a:alpha val="75999"/>
                </a:srgbClr>
              </a:gs>
              <a:gs pos="100000">
                <a:srgbClr val="C0C0C0">
                  <a:gamma/>
                  <a:tint val="73725"/>
                  <a:invGamma/>
                  <a:alpha val="3999"/>
                </a:srgbClr>
              </a:gs>
            </a:gsLst>
            <a:lin ang="5400000" scaled="1"/>
          </a:gradFill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0CD48-F264-544F-8895-7F2A8CDA1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922" y="1356437"/>
            <a:ext cx="1840678" cy="1840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1DF304-9929-F440-91AC-19BF7C53D4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3967" y="28497275"/>
            <a:ext cx="4558086" cy="27890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00F5A2-BC54-124C-8E65-9AEF3C37CBA9}"/>
              </a:ext>
            </a:extLst>
          </p:cNvPr>
          <p:cNvSpPr txBox="1"/>
          <p:nvPr/>
        </p:nvSpPr>
        <p:spPr>
          <a:xfrm>
            <a:off x="37369931" y="23439871"/>
            <a:ext cx="1062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 PARTNERS</a:t>
            </a:r>
            <a:endParaRPr lang="en-US" sz="4800" b="1" u="sng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D126DA-B13D-9D4D-888E-BC555A063616}"/>
              </a:ext>
            </a:extLst>
          </p:cNvPr>
          <p:cNvSpPr txBox="1"/>
          <p:nvPr/>
        </p:nvSpPr>
        <p:spPr>
          <a:xfrm>
            <a:off x="37593461" y="30968527"/>
            <a:ext cx="106269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Letloa</a:t>
            </a:r>
            <a:r>
              <a:rPr lang="en-U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Trust</a:t>
            </a:r>
            <a:endParaRPr lang="en-US" sz="5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3B79AA-429F-4B45-92F8-4C4515D664EB}"/>
              </a:ext>
            </a:extLst>
          </p:cNvPr>
          <p:cNvSpPr txBox="1"/>
          <p:nvPr/>
        </p:nvSpPr>
        <p:spPr>
          <a:xfrm>
            <a:off x="37405532" y="17487705"/>
            <a:ext cx="1062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0"/>
              </a:spcBef>
            </a:pP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GLOBAL HEALTH IMPLICATIONS </a:t>
            </a:r>
            <a:endParaRPr lang="en-US" sz="4800" b="1" u="sng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B9E94B-00F0-C644-B69B-01D85E5D078F}"/>
              </a:ext>
            </a:extLst>
          </p:cNvPr>
          <p:cNvSpPr txBox="1"/>
          <p:nvPr/>
        </p:nvSpPr>
        <p:spPr>
          <a:xfrm>
            <a:off x="38037751" y="20108270"/>
            <a:ext cx="1062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34916C-77FE-6E4D-A7EA-D5813B4CF69B}"/>
              </a:ext>
            </a:extLst>
          </p:cNvPr>
          <p:cNvSpPr txBox="1"/>
          <p:nvPr/>
        </p:nvSpPr>
        <p:spPr>
          <a:xfrm>
            <a:off x="37422652" y="18394793"/>
            <a:ext cx="11602397" cy="469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571500">
              <a:lnSpc>
                <a:spcPct val="120000"/>
              </a:lnSpc>
              <a:buFont typeface="Wingdings" pitchFamily="2" charset="2"/>
              <a:buChar char="§"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To our knowledge, this is the first study to provide specific and comprehensive data on the Indigenous San People of Botswana.</a:t>
            </a:r>
          </a:p>
          <a:p>
            <a:pPr marL="5715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These findings will elucidate future key priority areas and will inform and guide targeted nutrition and health policies.</a:t>
            </a:r>
            <a:endParaRPr lang="en-US" sz="4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6C331F-4104-A545-9FE6-2C85E9BB6532}"/>
              </a:ext>
            </a:extLst>
          </p:cNvPr>
          <p:cNvSpPr txBox="1"/>
          <p:nvPr/>
        </p:nvSpPr>
        <p:spPr>
          <a:xfrm>
            <a:off x="12233009" y="32324526"/>
            <a:ext cx="25449722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ct val="12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i) Women: underweight (BMI &lt;18.5 kg/m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ii) Children; wasting (low weight-for-length/height, WLZ/WHZ &lt;-2 SD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stunting (low length/height-for-age, LAZ/HAZ &lt;-2 SD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" name="Graphic 50" descr="Woman with solid fill">
            <a:extLst>
              <a:ext uri="{FF2B5EF4-FFF2-40B4-BE49-F238E27FC236}">
                <a16:creationId xmlns:a16="http://schemas.microsoft.com/office/drawing/2014/main" id="{8C665C19-EA45-DD43-B5D7-D0ABA0150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84139" y="22068691"/>
            <a:ext cx="6472764" cy="647276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B8241AA-0672-4148-A424-F11A8DF63E0A}"/>
              </a:ext>
            </a:extLst>
          </p:cNvPr>
          <p:cNvSpPr/>
          <p:nvPr/>
        </p:nvSpPr>
        <p:spPr>
          <a:xfrm>
            <a:off x="11954948" y="28809586"/>
            <a:ext cx="7560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of all women were anemic and 56% smoked</a:t>
            </a:r>
          </a:p>
        </p:txBody>
      </p:sp>
      <p:pic>
        <p:nvPicPr>
          <p:cNvPr id="53" name="Graphic 52" descr="Pregnant lady with solid fill">
            <a:extLst>
              <a:ext uri="{FF2B5EF4-FFF2-40B4-BE49-F238E27FC236}">
                <a16:creationId xmlns:a16="http://schemas.microsoft.com/office/drawing/2014/main" id="{185DBFDC-E1EA-164E-9514-1C5232743E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176420" y="19519046"/>
            <a:ext cx="6472764" cy="647276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EFEB496-1047-3D49-91FA-CB42E5CDE760}"/>
              </a:ext>
            </a:extLst>
          </p:cNvPr>
          <p:cNvSpPr txBox="1"/>
          <p:nvPr/>
        </p:nvSpPr>
        <p:spPr>
          <a:xfrm>
            <a:off x="20911641" y="25955013"/>
            <a:ext cx="7002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of pregnant women were underweight</a:t>
            </a:r>
          </a:p>
        </p:txBody>
      </p:sp>
      <p:pic>
        <p:nvPicPr>
          <p:cNvPr id="55" name="Graphic 54" descr="Woman with baby with solid fill">
            <a:extLst>
              <a:ext uri="{FF2B5EF4-FFF2-40B4-BE49-F238E27FC236}">
                <a16:creationId xmlns:a16="http://schemas.microsoft.com/office/drawing/2014/main" id="{03B423F1-E4C6-A34C-914A-E765CC00FC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32732" y="19817135"/>
            <a:ext cx="6472800" cy="64728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3346FA00-D897-744E-8C93-80796FAB3BDB}"/>
              </a:ext>
            </a:extLst>
          </p:cNvPr>
          <p:cNvSpPr/>
          <p:nvPr/>
        </p:nvSpPr>
        <p:spPr>
          <a:xfrm>
            <a:off x="30260107" y="26604449"/>
            <a:ext cx="68501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of children were anemic, 65% stunted, and 13% wasted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F89345A-B3ED-6447-9054-71266F8D104F}"/>
              </a:ext>
            </a:extLst>
          </p:cNvPr>
          <p:cNvSpPr txBox="1"/>
          <p:nvPr/>
        </p:nvSpPr>
        <p:spPr>
          <a:xfrm>
            <a:off x="248899" y="32311670"/>
            <a:ext cx="10626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Values adjusted for altitude, ethnicity, and smoking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9881</TotalTime>
  <Words>567</Words>
  <Application>Microsoft Macintosh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Wingdings</vt:lpstr>
      <vt:lpstr>Courier New</vt:lpstr>
      <vt:lpstr>Calibri Light</vt:lpstr>
      <vt:lpstr>Lato Medium</vt:lpstr>
      <vt:lpstr>Office Theme</vt:lpstr>
      <vt:lpstr>San women and children are grappling with anemia, undernutrition, and growth faltering indicators; urgent attention is warranted.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Tebogo Leepile</cp:lastModifiedBy>
  <cp:revision>388</cp:revision>
  <dcterms:created xsi:type="dcterms:W3CDTF">2018-09-16T19:13:41Z</dcterms:created>
  <dcterms:modified xsi:type="dcterms:W3CDTF">2021-01-15T21:42:33Z</dcterms:modified>
</cp:coreProperties>
</file>