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57" r:id="rId1"/>
  </p:sldMasterIdLst>
  <p:notesMasterIdLst>
    <p:notesMasterId r:id="rId3"/>
  </p:notesMasterIdLst>
  <p:sldIdLst>
    <p:sldId id="29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6314"/>
    <a:srgbClr val="1C380E"/>
    <a:srgbClr val="3C0F41"/>
    <a:srgbClr val="851816"/>
    <a:srgbClr val="EFE5F8"/>
    <a:srgbClr val="E3C7F1"/>
    <a:srgbClr val="521B93"/>
    <a:srgbClr val="D88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4637"/>
  </p:normalViewPr>
  <p:slideViewPr>
    <p:cSldViewPr snapToGrid="0" snapToObjects="1">
      <p:cViewPr varScale="1">
        <p:scale>
          <a:sx n="99" d="100"/>
          <a:sy n="99" d="100"/>
        </p:scale>
        <p:origin x="1520"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0D810B-D9C4-3048-B0C8-D89197C3AC10}" type="datetimeFigureOut">
              <a:rPr lang="en-US" smtClean="0"/>
              <a:t>1/15/21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723C9E-E19D-5641-82E2-D2116B32E313}" type="slidenum">
              <a:rPr lang="en-US" smtClean="0"/>
              <a:t>‹#›</a:t>
            </a:fld>
            <a:endParaRPr lang="en-US"/>
          </a:p>
        </p:txBody>
      </p:sp>
    </p:spTree>
    <p:extLst>
      <p:ext uri="{BB962C8B-B14F-4D97-AF65-F5344CB8AC3E}">
        <p14:creationId xmlns:p14="http://schemas.microsoft.com/office/powerpoint/2010/main" val="769592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pPr marL="171450" indent="-171450">
              <a:buFont typeface="Arial" panose="020B0604020202020204" pitchFamily="34" charset="0"/>
              <a:buChar char="•"/>
            </a:pPr>
            <a:r>
              <a:rPr lang="en-US" dirty="0"/>
              <a:t>In </a:t>
            </a:r>
            <a:r>
              <a:rPr lang="en-US" dirty="0" err="1"/>
              <a:t>Powerpoint</a:t>
            </a:r>
            <a:r>
              <a:rPr lang="en-US" dirty="0"/>
              <a:t>, click View &gt; Guides</a:t>
            </a:r>
          </a:p>
          <a:p>
            <a:pPr marL="171450" indent="-171450">
              <a:buFont typeface="Arial" panose="020B0604020202020204" pitchFamily="34" charset="0"/>
              <a:buChar char="•"/>
            </a:pPr>
            <a:r>
              <a:rPr lang="en-US" dirty="0"/>
              <a:t>Keep text within gutter guides.</a:t>
            </a:r>
          </a:p>
          <a:p>
            <a:pPr marL="171450" indent="-171450">
              <a:buFont typeface="Arial" panose="020B0604020202020204" pitchFamily="34" charset="0"/>
              <a:buChar char="•"/>
            </a:pPr>
            <a:r>
              <a:rPr lang="en-US" dirty="0"/>
              <a:t>Author list: Don’t split names onto two lines (e.g., “Jimmy [break] Smith”). If that happens, use a new line, unless you need the space. </a:t>
            </a:r>
            <a:r>
              <a:rPr lang="en-US" b="1" dirty="0"/>
              <a:t>Bold the first names of anybody who’s presenting</a:t>
            </a:r>
            <a:r>
              <a:rPr lang="en-US" dirty="0"/>
              <a:t> in person.</a:t>
            </a:r>
          </a:p>
          <a:p>
            <a:pPr marL="171450" indent="-171450">
              <a:buFont typeface="Arial" panose="020B0604020202020204" pitchFamily="34" charset="0"/>
              <a:buChar char="•"/>
            </a:pPr>
            <a:r>
              <a:rPr lang="en-US" dirty="0"/>
              <a:t>Intro/methods/result: </a:t>
            </a:r>
            <a:r>
              <a:rPr lang="en-US" b="1" dirty="0"/>
              <a:t>Do not drop below font size 28</a:t>
            </a:r>
            <a:r>
              <a:rPr lang="en-US" dirty="0"/>
              <a:t>, but if you have extra space, jack up the font size until the space is full.</a:t>
            </a:r>
          </a:p>
          <a:p>
            <a:pPr marL="171450" indent="-171450">
              <a:buFont typeface="Arial" panose="020B0604020202020204" pitchFamily="34" charset="0"/>
              <a:buChar char="•"/>
            </a:pPr>
            <a:r>
              <a:rPr lang="en-US" dirty="0"/>
              <a:t>Do not use color in the sidebars except in graphs/figures. It’ll pull attention from the center and slow interpretation for passersby.</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E26C2670-3342-473C-969D-FDFF399F2050}" type="slidenum">
              <a:rPr lang="en-US" smtClean="0"/>
              <a:t>1</a:t>
            </a:fld>
            <a:endParaRPr lang="en-US"/>
          </a:p>
        </p:txBody>
      </p:sp>
    </p:spTree>
    <p:extLst>
      <p:ext uri="{BB962C8B-B14F-4D97-AF65-F5344CB8AC3E}">
        <p14:creationId xmlns:p14="http://schemas.microsoft.com/office/powerpoint/2010/main" val="4044508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FB78CD47-9E2E-6B44-BBAC-242A59BA36A4}" type="datetimeFigureOut">
              <a:rPr lang="en-US" smtClean="0"/>
              <a:t>1/15/21</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AEF165E0-1B3C-134C-BD7D-C4B2768E5057}"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33407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78CD47-9E2E-6B44-BBAC-242A59BA36A4}" type="datetimeFigureOut">
              <a:rPr lang="en-US" smtClean="0"/>
              <a:t>1/15/21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165E0-1B3C-134C-BD7D-C4B2768E5057}" type="slidenum">
              <a:rPr lang="en-US" smtClean="0"/>
              <a:t>‹#›</a:t>
            </a:fld>
            <a:endParaRPr lang="en-US"/>
          </a:p>
        </p:txBody>
      </p:sp>
    </p:spTree>
    <p:extLst>
      <p:ext uri="{BB962C8B-B14F-4D97-AF65-F5344CB8AC3E}">
        <p14:creationId xmlns:p14="http://schemas.microsoft.com/office/powerpoint/2010/main" val="77439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78CD47-9E2E-6B44-BBAC-242A59BA36A4}" type="datetimeFigureOut">
              <a:rPr lang="en-US" smtClean="0"/>
              <a:t>1/15/21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165E0-1B3C-134C-BD7D-C4B2768E5057}" type="slidenum">
              <a:rPr lang="en-US" smtClean="0"/>
              <a:t>‹#›</a:t>
            </a:fld>
            <a:endParaRPr lang="en-US"/>
          </a:p>
        </p:txBody>
      </p:sp>
    </p:spTree>
    <p:extLst>
      <p:ext uri="{BB962C8B-B14F-4D97-AF65-F5344CB8AC3E}">
        <p14:creationId xmlns:p14="http://schemas.microsoft.com/office/powerpoint/2010/main" val="4243598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78CD47-9E2E-6B44-BBAC-242A59BA36A4}" type="datetimeFigureOut">
              <a:rPr lang="en-US" smtClean="0"/>
              <a:t>1/15/21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F165E0-1B3C-134C-BD7D-C4B2768E5057}" type="slidenum">
              <a:rPr lang="en-US" smtClean="0"/>
              <a:t>‹#›</a:t>
            </a:fld>
            <a:endParaRPr lang="en-US"/>
          </a:p>
        </p:txBody>
      </p:sp>
    </p:spTree>
    <p:extLst>
      <p:ext uri="{BB962C8B-B14F-4D97-AF65-F5344CB8AC3E}">
        <p14:creationId xmlns:p14="http://schemas.microsoft.com/office/powerpoint/2010/main" val="4054753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FB78CD47-9E2E-6B44-BBAC-242A59BA36A4}" type="datetimeFigureOut">
              <a:rPr lang="en-US" smtClean="0"/>
              <a:t>1/15/21</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AEF165E0-1B3C-134C-BD7D-C4B2768E5057}"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27400388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78CD47-9E2E-6B44-BBAC-242A59BA36A4}" type="datetimeFigureOut">
              <a:rPr lang="en-US" smtClean="0"/>
              <a:t>1/15/21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165E0-1B3C-134C-BD7D-C4B2768E5057}" type="slidenum">
              <a:rPr lang="en-US" smtClean="0"/>
              <a:t>‹#›</a:t>
            </a:fld>
            <a:endParaRPr lang="en-US"/>
          </a:p>
        </p:txBody>
      </p:sp>
    </p:spTree>
    <p:extLst>
      <p:ext uri="{BB962C8B-B14F-4D97-AF65-F5344CB8AC3E}">
        <p14:creationId xmlns:p14="http://schemas.microsoft.com/office/powerpoint/2010/main" val="267849994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78CD47-9E2E-6B44-BBAC-242A59BA36A4}" type="datetimeFigureOut">
              <a:rPr lang="en-US" smtClean="0"/>
              <a:t>1/15/21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165E0-1B3C-134C-BD7D-C4B2768E5057}" type="slidenum">
              <a:rPr lang="en-US" smtClean="0"/>
              <a:t>‹#›</a:t>
            </a:fld>
            <a:endParaRPr lang="en-US"/>
          </a:p>
        </p:txBody>
      </p:sp>
    </p:spTree>
    <p:extLst>
      <p:ext uri="{BB962C8B-B14F-4D97-AF65-F5344CB8AC3E}">
        <p14:creationId xmlns:p14="http://schemas.microsoft.com/office/powerpoint/2010/main" val="134264927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78CD47-9E2E-6B44-BBAC-242A59BA36A4}" type="datetimeFigureOut">
              <a:rPr lang="en-US" smtClean="0"/>
              <a:t>1/15/21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F165E0-1B3C-134C-BD7D-C4B2768E5057}" type="slidenum">
              <a:rPr lang="en-US" smtClean="0"/>
              <a:t>‹#›</a:t>
            </a:fld>
            <a:endParaRPr lang="en-US"/>
          </a:p>
        </p:txBody>
      </p:sp>
    </p:spTree>
    <p:extLst>
      <p:ext uri="{BB962C8B-B14F-4D97-AF65-F5344CB8AC3E}">
        <p14:creationId xmlns:p14="http://schemas.microsoft.com/office/powerpoint/2010/main" val="483195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78CD47-9E2E-6B44-BBAC-242A59BA36A4}" type="datetimeFigureOut">
              <a:rPr lang="en-US" smtClean="0"/>
              <a:t>1/15/21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F165E0-1B3C-134C-BD7D-C4B2768E5057}" type="slidenum">
              <a:rPr lang="en-US" smtClean="0"/>
              <a:t>‹#›</a:t>
            </a:fld>
            <a:endParaRPr lang="en-US"/>
          </a:p>
        </p:txBody>
      </p:sp>
    </p:spTree>
    <p:extLst>
      <p:ext uri="{BB962C8B-B14F-4D97-AF65-F5344CB8AC3E}">
        <p14:creationId xmlns:p14="http://schemas.microsoft.com/office/powerpoint/2010/main" val="1830394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FB78CD47-9E2E-6B44-BBAC-242A59BA36A4}" type="datetimeFigureOut">
              <a:rPr lang="en-US" smtClean="0"/>
              <a:t>1/15/21</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AEF165E0-1B3C-134C-BD7D-C4B2768E5057}"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3760027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FB78CD47-9E2E-6B44-BBAC-242A59BA36A4}" type="datetimeFigureOut">
              <a:rPr lang="en-US" smtClean="0"/>
              <a:t>1/15/21</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AEF165E0-1B3C-134C-BD7D-C4B2768E5057}" type="slidenum">
              <a:rPr lang="en-US" smtClean="0"/>
              <a:t>‹#›</a:t>
            </a:fld>
            <a:endParaRPr lang="en-US"/>
          </a:p>
        </p:txBody>
      </p:sp>
    </p:spTree>
    <p:extLst>
      <p:ext uri="{BB962C8B-B14F-4D97-AF65-F5344CB8AC3E}">
        <p14:creationId xmlns:p14="http://schemas.microsoft.com/office/powerpoint/2010/main" val="4257855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FB78CD47-9E2E-6B44-BBAC-242A59BA36A4}" type="datetimeFigureOut">
              <a:rPr lang="en-US" smtClean="0"/>
              <a:t>1/15/21</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EF165E0-1B3C-134C-BD7D-C4B2768E5057}"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80336508"/>
      </p:ext>
    </p:extLst>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442E4BE-8731-E44B-BF73-C8416B8D17B2}"/>
              </a:ext>
            </a:extLst>
          </p:cNvPr>
          <p:cNvSpPr/>
          <p:nvPr/>
        </p:nvSpPr>
        <p:spPr>
          <a:xfrm>
            <a:off x="3189937" y="757132"/>
            <a:ext cx="6159803" cy="61008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CD43CEB-C90D-4A47-A364-C09E4478D4EC}"/>
              </a:ext>
            </a:extLst>
          </p:cNvPr>
          <p:cNvSpPr/>
          <p:nvPr/>
        </p:nvSpPr>
        <p:spPr>
          <a:xfrm>
            <a:off x="952500" y="0"/>
            <a:ext cx="10304169" cy="7571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75" b="1" i="1" dirty="0">
                <a:latin typeface="Lato" panose="020F0502020204030203" pitchFamily="34" charset="0"/>
                <a:cs typeface="Lato" panose="020F0502020204030203" pitchFamily="34" charset="0"/>
              </a:rPr>
              <a:t>Non-Cognitive Predictors of Student Success:</a:t>
            </a:r>
            <a:br>
              <a:rPr lang="en-US" sz="375" i="1" dirty="0">
                <a:latin typeface="Lato" panose="020F0502020204030203" pitchFamily="34" charset="0"/>
                <a:cs typeface="Lato" panose="020F0502020204030203" pitchFamily="34" charset="0"/>
              </a:rPr>
            </a:br>
            <a:r>
              <a:rPr lang="en-US" sz="375" i="1" dirty="0">
                <a:latin typeface="Lato" panose="020F0502020204030203" pitchFamily="34" charset="0"/>
                <a:cs typeface="Lato" panose="020F0502020204030203" pitchFamily="34" charset="0"/>
              </a:rPr>
              <a:t>A Predictive Validity Comparison Between Domestic and International Students</a:t>
            </a:r>
          </a:p>
        </p:txBody>
      </p:sp>
      <p:sp>
        <p:nvSpPr>
          <p:cNvPr id="16" name="Rectangle 15">
            <a:extLst>
              <a:ext uri="{FF2B5EF4-FFF2-40B4-BE49-F238E27FC236}">
                <a16:creationId xmlns:a16="http://schemas.microsoft.com/office/drawing/2014/main" id="{678733BE-059C-47B7-9415-5ADF2F3024F1}"/>
              </a:ext>
            </a:extLst>
          </p:cNvPr>
          <p:cNvSpPr/>
          <p:nvPr/>
        </p:nvSpPr>
        <p:spPr>
          <a:xfrm>
            <a:off x="9349740" y="0"/>
            <a:ext cx="1906929"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75" b="1" i="1" dirty="0">
                <a:latin typeface="Lato" panose="020F0502020204030203" pitchFamily="34" charset="0"/>
                <a:cs typeface="Lato" panose="020F0502020204030203" pitchFamily="34" charset="0"/>
              </a:rPr>
              <a:t>Non-Cognitive Predictors of Student Success:</a:t>
            </a:r>
            <a:br>
              <a:rPr lang="en-US" sz="375" i="1" dirty="0">
                <a:latin typeface="Lato" panose="020F0502020204030203" pitchFamily="34" charset="0"/>
                <a:cs typeface="Lato" panose="020F0502020204030203" pitchFamily="34" charset="0"/>
              </a:rPr>
            </a:br>
            <a:r>
              <a:rPr lang="en-US" sz="375" i="1" dirty="0">
                <a:latin typeface="Lato" panose="020F0502020204030203" pitchFamily="34" charset="0"/>
                <a:cs typeface="Lato" panose="020F0502020204030203" pitchFamily="34" charset="0"/>
              </a:rPr>
              <a:t>A Predictive Validity Comparison Between Domestic and International Students</a:t>
            </a:r>
          </a:p>
        </p:txBody>
      </p:sp>
      <p:sp>
        <p:nvSpPr>
          <p:cNvPr id="2" name="Rectangle 1">
            <a:extLst>
              <a:ext uri="{FF2B5EF4-FFF2-40B4-BE49-F238E27FC236}">
                <a16:creationId xmlns:a16="http://schemas.microsoft.com/office/drawing/2014/main" id="{B0C5B857-0E51-4898-BAEF-B471D5E63813}"/>
              </a:ext>
            </a:extLst>
          </p:cNvPr>
          <p:cNvSpPr/>
          <p:nvPr/>
        </p:nvSpPr>
        <p:spPr>
          <a:xfrm>
            <a:off x="952500" y="260465"/>
            <a:ext cx="2237437" cy="65975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75" b="1" i="1" dirty="0">
                <a:latin typeface="Lato" panose="020F0502020204030203" pitchFamily="34" charset="0"/>
                <a:cs typeface="Lato" panose="020F0502020204030203" pitchFamily="34" charset="0"/>
              </a:rPr>
              <a:t>Non-Cognitive Predictors of Student Success:</a:t>
            </a:r>
            <a:br>
              <a:rPr lang="en-US" sz="375" i="1" dirty="0">
                <a:latin typeface="Lato" panose="020F0502020204030203" pitchFamily="34" charset="0"/>
                <a:cs typeface="Lato" panose="020F0502020204030203" pitchFamily="34" charset="0"/>
              </a:rPr>
            </a:br>
            <a:r>
              <a:rPr lang="en-US" sz="375" i="1" dirty="0">
                <a:latin typeface="Lato" panose="020F0502020204030203" pitchFamily="34" charset="0"/>
                <a:cs typeface="Lato" panose="020F0502020204030203" pitchFamily="34" charset="0"/>
              </a:rPr>
              <a:t>A Predictive Validity Comparison Between Domestic and International Students</a:t>
            </a:r>
          </a:p>
        </p:txBody>
      </p:sp>
      <p:sp>
        <p:nvSpPr>
          <p:cNvPr id="3" name="TextBox 2">
            <a:extLst>
              <a:ext uri="{FF2B5EF4-FFF2-40B4-BE49-F238E27FC236}">
                <a16:creationId xmlns:a16="http://schemas.microsoft.com/office/drawing/2014/main" id="{8E35B311-3C19-412C-ADE6-EB2E4158F366}"/>
              </a:ext>
            </a:extLst>
          </p:cNvPr>
          <p:cNvSpPr txBox="1"/>
          <p:nvPr/>
        </p:nvSpPr>
        <p:spPr>
          <a:xfrm>
            <a:off x="1074970" y="1459267"/>
            <a:ext cx="1992498" cy="4422749"/>
          </a:xfrm>
          <a:prstGeom prst="rect">
            <a:avLst/>
          </a:prstGeom>
          <a:noFill/>
        </p:spPr>
        <p:txBody>
          <a:bodyPr wrap="square" rtlCol="0">
            <a:spAutoFit/>
          </a:bodyPr>
          <a:lstStyle/>
          <a:p>
            <a:pPr>
              <a:lnSpc>
                <a:spcPct val="120000"/>
              </a:lnSpc>
            </a:pPr>
            <a:r>
              <a:rPr lang="en-US" sz="1100" b="1" dirty="0">
                <a:latin typeface="Lato Black" panose="020F0A02020204030203" pitchFamily="34" charset="0"/>
                <a:cs typeface="Arial" panose="020B0604020202020204" pitchFamily="34" charset="0"/>
              </a:rPr>
              <a:t>INTRO</a:t>
            </a:r>
          </a:p>
          <a:p>
            <a:pPr marL="119043" indent="-119043">
              <a:lnSpc>
                <a:spcPct val="120000"/>
              </a:lnSpc>
              <a:buFont typeface="Arial" panose="020B0604020202020204" pitchFamily="34" charset="0"/>
              <a:buChar char="•"/>
            </a:pPr>
            <a:r>
              <a:rPr lang="en-CA" sz="900" dirty="0"/>
              <a:t>Global health (GH) competencies have been integrated into several residency training programs. </a:t>
            </a:r>
          </a:p>
          <a:p>
            <a:pPr marL="119043" indent="-119043">
              <a:lnSpc>
                <a:spcPct val="120000"/>
              </a:lnSpc>
              <a:buFont typeface="Arial" panose="020B0604020202020204" pitchFamily="34" charset="0"/>
              <a:buChar char="•"/>
            </a:pPr>
            <a:r>
              <a:rPr lang="en-CA" sz="900" dirty="0"/>
              <a:t>The Pediatric Residency Program at the University of British Columbia (UBC) has developed a robust GH education framework that is delivered in a tiered format. </a:t>
            </a:r>
          </a:p>
          <a:p>
            <a:pPr marL="119043" indent="-119043">
              <a:lnSpc>
                <a:spcPct val="120000"/>
              </a:lnSpc>
              <a:buFont typeface="Arial" panose="020B0604020202020204" pitchFamily="34" charset="0"/>
              <a:buChar char="•"/>
            </a:pPr>
            <a:r>
              <a:rPr lang="en-CA" sz="900" dirty="0"/>
              <a:t>This study aimed to examine the impacts of the GH curriculum on graduates of the UBC Pediatric Residency Program.</a:t>
            </a:r>
            <a:endParaRPr lang="en-US" sz="750" b="1" dirty="0">
              <a:latin typeface="Lato" panose="020F0502020204030203" pitchFamily="34" charset="0"/>
              <a:cs typeface="Arial" panose="020B0604020202020204" pitchFamily="34" charset="0"/>
            </a:endParaRPr>
          </a:p>
          <a:p>
            <a:pPr>
              <a:lnSpc>
                <a:spcPct val="120000"/>
              </a:lnSpc>
            </a:pPr>
            <a:endParaRPr lang="en-US" sz="750" b="1" dirty="0">
              <a:latin typeface="Lato" panose="020F0502020204030203" pitchFamily="34" charset="0"/>
              <a:cs typeface="Arial" panose="020B0604020202020204" pitchFamily="34" charset="0"/>
            </a:endParaRPr>
          </a:p>
          <a:p>
            <a:pPr>
              <a:lnSpc>
                <a:spcPct val="120000"/>
              </a:lnSpc>
            </a:pPr>
            <a:r>
              <a:rPr lang="en-US" sz="1100" b="1" dirty="0">
                <a:latin typeface="Lato Black" panose="020F0A02020204030203" pitchFamily="34" charset="0"/>
                <a:cs typeface="Arial" panose="020B0604020202020204" pitchFamily="34" charset="0"/>
              </a:rPr>
              <a:t>METHODS</a:t>
            </a:r>
          </a:p>
          <a:p>
            <a:pPr>
              <a:lnSpc>
                <a:spcPct val="120000"/>
              </a:lnSpc>
            </a:pPr>
            <a:endParaRPr lang="en-US" sz="750" b="1" dirty="0">
              <a:latin typeface="Lato" panose="020F0502020204030203" pitchFamily="34" charset="0"/>
              <a:cs typeface="Arial" panose="020B0604020202020204" pitchFamily="34" charset="0"/>
            </a:endParaRPr>
          </a:p>
          <a:p>
            <a:pPr>
              <a:lnSpc>
                <a:spcPct val="120000"/>
              </a:lnSpc>
            </a:pPr>
            <a:endParaRPr lang="en-US" sz="750" b="1" dirty="0">
              <a:latin typeface="Lato" panose="020F0502020204030203" pitchFamily="34" charset="0"/>
              <a:cs typeface="Arial" panose="020B0604020202020204" pitchFamily="34" charset="0"/>
            </a:endParaRPr>
          </a:p>
          <a:p>
            <a:pPr>
              <a:lnSpc>
                <a:spcPct val="120000"/>
              </a:lnSpc>
            </a:pPr>
            <a:endParaRPr lang="en-US" sz="750" dirty="0">
              <a:latin typeface="Lato" panose="020F0502020204030203" pitchFamily="34" charset="0"/>
              <a:cs typeface="Arial" panose="020B0604020202020204" pitchFamily="34" charset="0"/>
            </a:endParaRPr>
          </a:p>
          <a:p>
            <a:pPr>
              <a:lnSpc>
                <a:spcPct val="120000"/>
              </a:lnSpc>
            </a:pPr>
            <a:endParaRPr lang="en-US" sz="750" dirty="0">
              <a:latin typeface="Lato" panose="020F0502020204030203" pitchFamily="34" charset="0"/>
              <a:cs typeface="Arial" panose="020B0604020202020204" pitchFamily="34" charset="0"/>
            </a:endParaRPr>
          </a:p>
          <a:p>
            <a:pPr>
              <a:lnSpc>
                <a:spcPct val="120000"/>
              </a:lnSpc>
            </a:pPr>
            <a:endParaRPr lang="en-US" sz="750" dirty="0">
              <a:latin typeface="Lato" panose="020F0502020204030203" pitchFamily="34" charset="0"/>
              <a:cs typeface="Arial" panose="020B0604020202020204" pitchFamily="34" charset="0"/>
            </a:endParaRPr>
          </a:p>
          <a:p>
            <a:pPr>
              <a:lnSpc>
                <a:spcPct val="120000"/>
              </a:lnSpc>
            </a:pPr>
            <a:endParaRPr lang="en-US" sz="750" dirty="0">
              <a:latin typeface="Lato Black" panose="020F0A02020204030203" pitchFamily="34" charset="0"/>
              <a:cs typeface="Arial" panose="020B0604020202020204" pitchFamily="34" charset="0"/>
            </a:endParaRPr>
          </a:p>
          <a:p>
            <a:pPr>
              <a:lnSpc>
                <a:spcPct val="120000"/>
              </a:lnSpc>
            </a:pPr>
            <a:endParaRPr lang="en-US" sz="750" dirty="0">
              <a:latin typeface="Lato Black" panose="020F0A02020204030203" pitchFamily="34" charset="0"/>
              <a:cs typeface="Arial" panose="020B0604020202020204" pitchFamily="34" charset="0"/>
            </a:endParaRPr>
          </a:p>
          <a:p>
            <a:pPr>
              <a:lnSpc>
                <a:spcPct val="120000"/>
              </a:lnSpc>
            </a:pPr>
            <a:endParaRPr lang="en-US" sz="750" dirty="0">
              <a:latin typeface="Lato Black" panose="020F0A02020204030203" pitchFamily="34" charset="0"/>
              <a:cs typeface="Arial" panose="020B0604020202020204" pitchFamily="34" charset="0"/>
            </a:endParaRPr>
          </a:p>
          <a:p>
            <a:pPr>
              <a:lnSpc>
                <a:spcPct val="120000"/>
              </a:lnSpc>
            </a:pPr>
            <a:endParaRPr lang="en-US" sz="750" dirty="0">
              <a:latin typeface="Lato Black" panose="020F0A02020204030203" pitchFamily="34" charset="0"/>
              <a:cs typeface="Arial" panose="020B0604020202020204" pitchFamily="34" charset="0"/>
            </a:endParaRPr>
          </a:p>
          <a:p>
            <a:pPr>
              <a:lnSpc>
                <a:spcPct val="120000"/>
              </a:lnSpc>
            </a:pPr>
            <a:endParaRPr lang="en-US" sz="750" dirty="0">
              <a:latin typeface="Lato Black" panose="020F0A02020204030203" pitchFamily="34" charset="0"/>
              <a:cs typeface="Arial" panose="020B0604020202020204" pitchFamily="34" charset="0"/>
            </a:endParaRPr>
          </a:p>
          <a:p>
            <a:pPr>
              <a:lnSpc>
                <a:spcPct val="120000"/>
              </a:lnSpc>
            </a:pPr>
            <a:endParaRPr lang="en-US" sz="750" dirty="0">
              <a:latin typeface="Lato Black" panose="020F0A02020204030203" pitchFamily="34" charset="0"/>
              <a:cs typeface="Arial" panose="020B0604020202020204" pitchFamily="34" charset="0"/>
            </a:endParaRPr>
          </a:p>
          <a:p>
            <a:pPr>
              <a:lnSpc>
                <a:spcPct val="120000"/>
              </a:lnSpc>
            </a:pPr>
            <a:endParaRPr lang="en-US" sz="750" dirty="0">
              <a:latin typeface="Lato Black" panose="020F0A02020204030203" pitchFamily="34" charset="0"/>
              <a:cs typeface="Arial" panose="020B0604020202020204" pitchFamily="34" charset="0"/>
            </a:endParaRPr>
          </a:p>
        </p:txBody>
      </p:sp>
      <p:sp>
        <p:nvSpPr>
          <p:cNvPr id="7" name="TextBox 6">
            <a:extLst>
              <a:ext uri="{FF2B5EF4-FFF2-40B4-BE49-F238E27FC236}">
                <a16:creationId xmlns:a16="http://schemas.microsoft.com/office/drawing/2014/main" id="{FCAC4B58-8623-4DBE-951A-DDF821787031}"/>
              </a:ext>
            </a:extLst>
          </p:cNvPr>
          <p:cNvSpPr txBox="1"/>
          <p:nvPr/>
        </p:nvSpPr>
        <p:spPr>
          <a:xfrm>
            <a:off x="9332572" y="751093"/>
            <a:ext cx="1906928" cy="6424836"/>
          </a:xfrm>
          <a:prstGeom prst="rect">
            <a:avLst/>
          </a:prstGeom>
          <a:noFill/>
        </p:spPr>
        <p:txBody>
          <a:bodyPr wrap="square" rtlCol="0">
            <a:spAutoFit/>
          </a:bodyPr>
          <a:lstStyle/>
          <a:p>
            <a:r>
              <a:rPr lang="en-US" sz="1125" b="1" dirty="0">
                <a:latin typeface="Lato" panose="020F0502020204030203" pitchFamily="34" charset="0"/>
                <a:cs typeface="Arial" panose="020B0604020202020204" pitchFamily="34" charset="0"/>
              </a:rPr>
              <a:t>RESULTS</a:t>
            </a:r>
          </a:p>
          <a:p>
            <a:endParaRPr lang="en-US" sz="1125" b="1" dirty="0">
              <a:latin typeface="Lato" panose="020F0502020204030203" pitchFamily="34" charset="0"/>
              <a:cs typeface="Arial" panose="020B0604020202020204" pitchFamily="34" charset="0"/>
            </a:endParaRPr>
          </a:p>
          <a:p>
            <a:pPr marL="171450" indent="-171450">
              <a:buFont typeface="Arial" panose="020B0604020202020204" pitchFamily="34" charset="0"/>
              <a:buChar char="•"/>
            </a:pPr>
            <a:r>
              <a:rPr lang="en-CA" sz="900" dirty="0"/>
              <a:t>Motivations for participating in the program included desire to improve clinical skillset, gain exposure to novel contexts of practice, better understand social determinants of health, and give back to underserved populations</a:t>
            </a:r>
          </a:p>
          <a:p>
            <a:pPr marL="171450" indent="-171450">
              <a:buFont typeface="Arial" panose="020B0604020202020204" pitchFamily="34" charset="0"/>
              <a:buChar char="•"/>
            </a:pPr>
            <a:r>
              <a:rPr lang="en-CA" sz="900" dirty="0"/>
              <a:t>Barriers to further GH participation included personal life circumstances, professional constraints, and lack of structured opportunities. </a:t>
            </a:r>
          </a:p>
          <a:p>
            <a:pPr marL="171450" indent="-171450">
              <a:buFont typeface="Arial" panose="020B0604020202020204" pitchFamily="34" charset="0"/>
              <a:buChar char="•"/>
            </a:pPr>
            <a:r>
              <a:rPr lang="en-CA" sz="900" dirty="0"/>
              <a:t>Program graduates felt unprepared to competently address refugee and indigenous health issues, access community resources beyond tertiary care settings and pursue non-clinical GH activities after residency.</a:t>
            </a:r>
          </a:p>
          <a:p>
            <a:pPr marL="171450" indent="-171450">
              <a:buFont typeface="Arial" panose="020B0604020202020204" pitchFamily="34" charset="0"/>
              <a:buChar char="•"/>
            </a:pPr>
            <a:r>
              <a:rPr lang="en-CA" sz="900" dirty="0"/>
              <a:t>Higher participation in GH activities post-residency were also positively correlated with living in a low/middle-income country (LMIC) pre-residency, and having prior GH exposure </a:t>
            </a:r>
          </a:p>
          <a:p>
            <a:pPr marL="171450" indent="-171450">
              <a:buFont typeface="Arial" panose="020B0604020202020204" pitchFamily="34" charset="0"/>
              <a:buChar char="•"/>
            </a:pPr>
            <a:endParaRPr lang="en-CA" sz="900" dirty="0"/>
          </a:p>
          <a:p>
            <a:pPr marL="171450" indent="-171450">
              <a:buFont typeface="Arial" panose="020B0604020202020204" pitchFamily="34" charset="0"/>
              <a:buChar char="•"/>
            </a:pPr>
            <a:endParaRPr lang="en-CA" sz="900" dirty="0"/>
          </a:p>
          <a:p>
            <a:r>
              <a:rPr lang="en-CA" sz="900" b="1" dirty="0"/>
              <a:t>CONCLUSIONS</a:t>
            </a:r>
          </a:p>
          <a:p>
            <a:endParaRPr lang="en-CA" sz="900" b="1" dirty="0"/>
          </a:p>
          <a:p>
            <a:pPr marL="95250">
              <a:tabLst>
                <a:tab pos="1543050" algn="l"/>
              </a:tabLst>
            </a:pPr>
            <a:r>
              <a:rPr lang="en-CA" sz="900" b="1" dirty="0"/>
              <a:t>Participation in a GH curriculum during residency may promote physicians to practice in GH contexts during their career, however; we must recognize barriers to pursuing GH opportunities and areas of existing GH curricula that require strengthening.  </a:t>
            </a:r>
            <a:endParaRPr lang="en-US" sz="900" b="1" dirty="0">
              <a:latin typeface="Lato" panose="020F0502020204030203" pitchFamily="34" charset="0"/>
              <a:cs typeface="Arial" panose="020B0604020202020204" pitchFamily="34" charset="0"/>
            </a:endParaRPr>
          </a:p>
          <a:p>
            <a:endParaRPr lang="en-US" sz="900" b="1" dirty="0">
              <a:latin typeface="Lato" panose="020F0502020204030203" pitchFamily="34" charset="0"/>
              <a:cs typeface="Arial" panose="020B0604020202020204" pitchFamily="34" charset="0"/>
            </a:endParaRPr>
          </a:p>
          <a:p>
            <a:endParaRPr lang="en-US" sz="1000" dirty="0">
              <a:latin typeface="Lato" panose="020F0502020204030203" pitchFamily="34" charset="0"/>
              <a:cs typeface="Arial" panose="020B0604020202020204" pitchFamily="34" charset="0"/>
            </a:endParaRPr>
          </a:p>
          <a:p>
            <a:endParaRPr lang="en-US" sz="1000" dirty="0">
              <a:latin typeface="Lato" panose="020F0502020204030203" pitchFamily="34" charset="0"/>
              <a:cs typeface="Arial" panose="020B0604020202020204" pitchFamily="34" charset="0"/>
            </a:endParaRPr>
          </a:p>
        </p:txBody>
      </p:sp>
      <p:sp>
        <p:nvSpPr>
          <p:cNvPr id="29" name="TextBox 28">
            <a:extLst>
              <a:ext uri="{FF2B5EF4-FFF2-40B4-BE49-F238E27FC236}">
                <a16:creationId xmlns:a16="http://schemas.microsoft.com/office/drawing/2014/main" id="{F5ECD59F-354D-4E6A-BDBE-1042A62B8C4F}"/>
              </a:ext>
            </a:extLst>
          </p:cNvPr>
          <p:cNvSpPr txBox="1"/>
          <p:nvPr/>
        </p:nvSpPr>
        <p:spPr>
          <a:xfrm>
            <a:off x="1067435" y="88980"/>
            <a:ext cx="7934630" cy="902683"/>
          </a:xfrm>
          <a:prstGeom prst="rect">
            <a:avLst/>
          </a:prstGeom>
          <a:noFill/>
          <a:ln>
            <a:noFill/>
          </a:ln>
        </p:spPr>
        <p:txBody>
          <a:bodyPr wrap="square" rtlCol="0">
            <a:spAutoFit/>
          </a:bodyPr>
          <a:lstStyle/>
          <a:p>
            <a:r>
              <a:rPr lang="en-CA" b="1" dirty="0"/>
              <a:t>The Impact of a Global Health Curriculum in Residency on Pediatricians’ Clinical Practice</a:t>
            </a:r>
            <a:br>
              <a:rPr lang="en-CA" sz="1600" dirty="0"/>
            </a:br>
            <a:endParaRPr lang="en-US" sz="1666" i="1" dirty="0">
              <a:latin typeface="Lato" panose="020F0502020204030203" pitchFamily="34" charset="0"/>
              <a:cs typeface="Lato" panose="020F0502020204030203" pitchFamily="34" charset="0"/>
            </a:endParaRPr>
          </a:p>
        </p:txBody>
      </p:sp>
      <p:sp>
        <p:nvSpPr>
          <p:cNvPr id="30" name="TextBox 29">
            <a:extLst>
              <a:ext uri="{FF2B5EF4-FFF2-40B4-BE49-F238E27FC236}">
                <a16:creationId xmlns:a16="http://schemas.microsoft.com/office/drawing/2014/main" id="{C8896619-6953-4449-9A3C-A61AD6AB2C79}"/>
              </a:ext>
            </a:extLst>
          </p:cNvPr>
          <p:cNvSpPr txBox="1"/>
          <p:nvPr/>
        </p:nvSpPr>
        <p:spPr>
          <a:xfrm>
            <a:off x="1067435" y="768090"/>
            <a:ext cx="2100602" cy="703975"/>
          </a:xfrm>
          <a:prstGeom prst="rect">
            <a:avLst/>
          </a:prstGeom>
          <a:noFill/>
        </p:spPr>
        <p:txBody>
          <a:bodyPr wrap="square" rtlCol="0">
            <a:spAutoFit/>
          </a:bodyPr>
          <a:lstStyle/>
          <a:p>
            <a:r>
              <a:rPr lang="en-US" sz="917" b="1" dirty="0">
                <a:latin typeface="Lato" panose="020F0502020204030203" pitchFamily="34" charset="0"/>
                <a:cs typeface="Lato" panose="020F0502020204030203" pitchFamily="34" charset="0"/>
              </a:rPr>
              <a:t>Suleman R</a:t>
            </a:r>
            <a:r>
              <a:rPr lang="en-US" sz="917" b="1" baseline="30000" dirty="0">
                <a:latin typeface="Lato" panose="020F0502020204030203" pitchFamily="34" charset="0"/>
                <a:cs typeface="Lato" panose="020F0502020204030203" pitchFamily="34" charset="0"/>
              </a:rPr>
              <a:t>1</a:t>
            </a:r>
            <a:r>
              <a:rPr lang="en-US" sz="917" b="1" dirty="0">
                <a:latin typeface="Lato" panose="020F0502020204030203" pitchFamily="34" charset="0"/>
                <a:cs typeface="Lato" panose="020F0502020204030203" pitchFamily="34" charset="0"/>
              </a:rPr>
              <a:t>, Stockley K</a:t>
            </a:r>
            <a:r>
              <a:rPr lang="en-US" sz="917" b="1" baseline="30000" dirty="0">
                <a:latin typeface="Lato" panose="020F0502020204030203" pitchFamily="34" charset="0"/>
                <a:cs typeface="Lato" panose="020F0502020204030203" pitchFamily="34" charset="0"/>
              </a:rPr>
              <a:t>2</a:t>
            </a:r>
            <a:r>
              <a:rPr lang="en-US" sz="917" b="1" dirty="0">
                <a:latin typeface="Lato" panose="020F0502020204030203" pitchFamily="34" charset="0"/>
                <a:cs typeface="Lato" panose="020F0502020204030203" pitchFamily="34" charset="0"/>
              </a:rPr>
              <a:t>, Smitten J</a:t>
            </a:r>
            <a:r>
              <a:rPr lang="en-US" sz="917" b="1" baseline="30000" dirty="0">
                <a:latin typeface="Lato" panose="020F0502020204030203" pitchFamily="34" charset="0"/>
                <a:cs typeface="Lato" panose="020F0502020204030203" pitchFamily="34" charset="0"/>
              </a:rPr>
              <a:t>2</a:t>
            </a:r>
            <a:r>
              <a:rPr lang="en-US" sz="917" b="1" dirty="0">
                <a:latin typeface="Lato" panose="020F0502020204030203" pitchFamily="34" charset="0"/>
                <a:cs typeface="Lato" panose="020F0502020204030203" pitchFamily="34" charset="0"/>
              </a:rPr>
              <a:t>, Sauvé, L</a:t>
            </a:r>
            <a:r>
              <a:rPr lang="en-US" sz="917" b="1" baseline="30000" dirty="0">
                <a:latin typeface="Lato" panose="020F0502020204030203" pitchFamily="34" charset="0"/>
                <a:cs typeface="Lato" panose="020F0502020204030203" pitchFamily="34" charset="0"/>
              </a:rPr>
              <a:t>2</a:t>
            </a:r>
          </a:p>
          <a:p>
            <a:endParaRPr lang="en-US" sz="917" b="1" baseline="30000" dirty="0">
              <a:latin typeface="Lato" panose="020F0502020204030203" pitchFamily="34" charset="0"/>
              <a:cs typeface="Lato" panose="020F0502020204030203" pitchFamily="34" charset="0"/>
            </a:endParaRPr>
          </a:p>
          <a:p>
            <a:r>
              <a:rPr lang="en-US" sz="917" b="1" baseline="30000" dirty="0">
                <a:latin typeface="Lato" panose="020F0502020204030203" pitchFamily="34" charset="0"/>
                <a:cs typeface="Lato" panose="020F0502020204030203" pitchFamily="34" charset="0"/>
              </a:rPr>
              <a:t>1.University of British Columbia, Faculty of Medicine</a:t>
            </a:r>
          </a:p>
          <a:p>
            <a:r>
              <a:rPr lang="en-US" sz="917" b="1" baseline="30000" dirty="0">
                <a:latin typeface="Lato" panose="020F0502020204030203" pitchFamily="34" charset="0"/>
                <a:cs typeface="Lato" panose="020F0502020204030203" pitchFamily="34" charset="0"/>
              </a:rPr>
              <a:t>2.University of British Columbia, Department of Pediatrics </a:t>
            </a:r>
            <a:endParaRPr lang="en-US" sz="917" b="1" dirty="0">
              <a:latin typeface="Lato" panose="020F0502020204030203" pitchFamily="34" charset="0"/>
              <a:cs typeface="Lato" panose="020F0502020204030203" pitchFamily="34" charset="0"/>
            </a:endParaRPr>
          </a:p>
        </p:txBody>
      </p:sp>
      <p:sp>
        <p:nvSpPr>
          <p:cNvPr id="31" name="Graphic 18">
            <a:extLst>
              <a:ext uri="{FF2B5EF4-FFF2-40B4-BE49-F238E27FC236}">
                <a16:creationId xmlns:a16="http://schemas.microsoft.com/office/drawing/2014/main" id="{F5B6BCB8-E274-4409-AAF4-6A57A82756C5}"/>
              </a:ext>
            </a:extLst>
          </p:cNvPr>
          <p:cNvSpPr/>
          <p:nvPr/>
        </p:nvSpPr>
        <p:spPr>
          <a:xfrm>
            <a:off x="1067435" y="905204"/>
            <a:ext cx="75090" cy="69833"/>
          </a:xfrm>
          <a:custGeom>
            <a:avLst/>
            <a:gdLst>
              <a:gd name="connsiteX0" fmla="*/ 310594 w 327663"/>
              <a:gd name="connsiteY0" fmla="*/ 219906 h 335196"/>
              <a:gd name="connsiteX1" fmla="*/ 246568 w 327663"/>
              <a:gd name="connsiteY1" fmla="*/ 176217 h 335196"/>
              <a:gd name="connsiteX2" fmla="*/ 212295 w 327663"/>
              <a:gd name="connsiteY2" fmla="*/ 176217 h 335196"/>
              <a:gd name="connsiteX3" fmla="*/ 165217 w 327663"/>
              <a:gd name="connsiteY3" fmla="*/ 189022 h 335196"/>
              <a:gd name="connsiteX4" fmla="*/ 118138 w 327663"/>
              <a:gd name="connsiteY4" fmla="*/ 176217 h 335196"/>
              <a:gd name="connsiteX5" fmla="*/ 83866 w 327663"/>
              <a:gd name="connsiteY5" fmla="*/ 176217 h 335196"/>
              <a:gd name="connsiteX6" fmla="*/ 19839 w 327663"/>
              <a:gd name="connsiteY6" fmla="*/ 219906 h 335196"/>
              <a:gd name="connsiteX7" fmla="*/ 1385 w 327663"/>
              <a:gd name="connsiteY7" fmla="*/ 299750 h 335196"/>
              <a:gd name="connsiteX8" fmla="*/ 165970 w 327663"/>
              <a:gd name="connsiteY8" fmla="*/ 335529 h 335196"/>
              <a:gd name="connsiteX9" fmla="*/ 329802 w 327663"/>
              <a:gd name="connsiteY9" fmla="*/ 299750 h 335196"/>
              <a:gd name="connsiteX10" fmla="*/ 310594 w 327663"/>
              <a:gd name="connsiteY10" fmla="*/ 219906 h 335196"/>
              <a:gd name="connsiteX11" fmla="*/ 165593 w 327663"/>
              <a:gd name="connsiteY11" fmla="*/ 154749 h 335196"/>
              <a:gd name="connsiteX12" fmla="*/ 242425 w 327663"/>
              <a:gd name="connsiteY12" fmla="*/ 77918 h 335196"/>
              <a:gd name="connsiteX13" fmla="*/ 165593 w 327663"/>
              <a:gd name="connsiteY13" fmla="*/ 1086 h 335196"/>
              <a:gd name="connsiteX14" fmla="*/ 88762 w 327663"/>
              <a:gd name="connsiteY14" fmla="*/ 77918 h 335196"/>
              <a:gd name="connsiteX15" fmla="*/ 165593 w 327663"/>
              <a:gd name="connsiteY15" fmla="*/ 154749 h 335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27663" h="335196">
                <a:moveTo>
                  <a:pt x="310594" y="219906"/>
                </a:moveTo>
                <a:cubicBezTo>
                  <a:pt x="287243" y="179983"/>
                  <a:pt x="246568" y="176217"/>
                  <a:pt x="246568" y="176217"/>
                </a:cubicBezTo>
                <a:lnTo>
                  <a:pt x="212295" y="176217"/>
                </a:lnTo>
                <a:cubicBezTo>
                  <a:pt x="198360" y="184126"/>
                  <a:pt x="182541" y="189022"/>
                  <a:pt x="165217" y="189022"/>
                </a:cubicBezTo>
                <a:cubicBezTo>
                  <a:pt x="147892" y="189022"/>
                  <a:pt x="132074" y="184503"/>
                  <a:pt x="118138" y="176217"/>
                </a:cubicBezTo>
                <a:lnTo>
                  <a:pt x="83866" y="176217"/>
                </a:lnTo>
                <a:cubicBezTo>
                  <a:pt x="83866" y="176217"/>
                  <a:pt x="43190" y="179983"/>
                  <a:pt x="19839" y="219906"/>
                </a:cubicBezTo>
                <a:cubicBezTo>
                  <a:pt x="-2758" y="259828"/>
                  <a:pt x="1385" y="299750"/>
                  <a:pt x="1385" y="299750"/>
                </a:cubicBezTo>
                <a:cubicBezTo>
                  <a:pt x="1385" y="299750"/>
                  <a:pt x="37164" y="335529"/>
                  <a:pt x="165970" y="335529"/>
                </a:cubicBezTo>
                <a:cubicBezTo>
                  <a:pt x="294776" y="335529"/>
                  <a:pt x="329802" y="299750"/>
                  <a:pt x="329802" y="299750"/>
                </a:cubicBezTo>
                <a:cubicBezTo>
                  <a:pt x="329802" y="299750"/>
                  <a:pt x="333945" y="259828"/>
                  <a:pt x="310594" y="219906"/>
                </a:cubicBezTo>
                <a:close/>
                <a:moveTo>
                  <a:pt x="165593" y="154749"/>
                </a:moveTo>
                <a:cubicBezTo>
                  <a:pt x="208152" y="154749"/>
                  <a:pt x="242425" y="120477"/>
                  <a:pt x="242425" y="77918"/>
                </a:cubicBezTo>
                <a:cubicBezTo>
                  <a:pt x="242425" y="35359"/>
                  <a:pt x="208152" y="1086"/>
                  <a:pt x="165593" y="1086"/>
                </a:cubicBezTo>
                <a:cubicBezTo>
                  <a:pt x="123035" y="1086"/>
                  <a:pt x="88762" y="35736"/>
                  <a:pt x="88762" y="77918"/>
                </a:cubicBezTo>
                <a:cubicBezTo>
                  <a:pt x="88762" y="120477"/>
                  <a:pt x="123035" y="154749"/>
                  <a:pt x="165593" y="154749"/>
                </a:cubicBezTo>
                <a:close/>
              </a:path>
            </a:pathLst>
          </a:custGeom>
          <a:solidFill>
            <a:schemeClr val="tx1">
              <a:lumMod val="50000"/>
              <a:lumOff val="50000"/>
            </a:schemeClr>
          </a:solidFill>
          <a:ln w="3663" cap="flat">
            <a:noFill/>
            <a:prstDash val="solid"/>
            <a:miter/>
          </a:ln>
        </p:spPr>
        <p:txBody>
          <a:bodyPr rtlCol="0" anchor="ctr"/>
          <a:lstStyle/>
          <a:p>
            <a:endParaRPr lang="en-US" sz="375"/>
          </a:p>
        </p:txBody>
      </p:sp>
      <p:sp>
        <p:nvSpPr>
          <p:cNvPr id="6" name="Down Arrow Callout 5">
            <a:extLst>
              <a:ext uri="{FF2B5EF4-FFF2-40B4-BE49-F238E27FC236}">
                <a16:creationId xmlns:a16="http://schemas.microsoft.com/office/drawing/2014/main" id="{C78C1BB3-0FFF-9C43-AC64-B5360709F61A}"/>
              </a:ext>
            </a:extLst>
          </p:cNvPr>
          <p:cNvSpPr/>
          <p:nvPr/>
        </p:nvSpPr>
        <p:spPr>
          <a:xfrm>
            <a:off x="1142525" y="4134454"/>
            <a:ext cx="1834577" cy="1431244"/>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900" dirty="0"/>
              <a:t>Pediatricians that had graduated from the program between 2009-2019 were recruited via email and social networking. to participate in an anonymous online survey.</a:t>
            </a:r>
            <a:endParaRPr lang="en-US" sz="900" dirty="0"/>
          </a:p>
        </p:txBody>
      </p:sp>
      <p:sp>
        <p:nvSpPr>
          <p:cNvPr id="8" name="Rectangle 7">
            <a:extLst>
              <a:ext uri="{FF2B5EF4-FFF2-40B4-BE49-F238E27FC236}">
                <a16:creationId xmlns:a16="http://schemas.microsoft.com/office/drawing/2014/main" id="{2AF07A85-0399-A542-A4A1-4F05F4627E15}"/>
              </a:ext>
            </a:extLst>
          </p:cNvPr>
          <p:cNvSpPr/>
          <p:nvPr/>
        </p:nvSpPr>
        <p:spPr>
          <a:xfrm>
            <a:off x="1142525" y="5565698"/>
            <a:ext cx="1834577" cy="1031837"/>
          </a:xfrm>
          <a:prstGeom prst="rect">
            <a:avLst/>
          </a:prstGeom>
          <a:solidFill>
            <a:srgbClr val="4E631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900" dirty="0"/>
              <a:t>Descriptive analyses were performed on the categorical variables. Thematic analyses were conducted with two reviewers initially, followed by two additional reviewers for qualitative data.</a:t>
            </a:r>
            <a:endParaRPr lang="en-US" sz="900" dirty="0"/>
          </a:p>
        </p:txBody>
      </p:sp>
      <p:sp>
        <p:nvSpPr>
          <p:cNvPr id="22" name="Rectangle 21">
            <a:extLst>
              <a:ext uri="{FF2B5EF4-FFF2-40B4-BE49-F238E27FC236}">
                <a16:creationId xmlns:a16="http://schemas.microsoft.com/office/drawing/2014/main" id="{D8C2AECC-6E96-5843-B9C0-4D045A223A8E}"/>
              </a:ext>
            </a:extLst>
          </p:cNvPr>
          <p:cNvSpPr/>
          <p:nvPr/>
        </p:nvSpPr>
        <p:spPr>
          <a:xfrm>
            <a:off x="3238236" y="757132"/>
            <a:ext cx="5918437" cy="115376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HIGHER LEVELS OF PARTICIPATION IN A GH CURRICULUM DURING RESIDENCY WERE CORRELATED WITH INCREASED INTEREST IN PURSUING GH ACTIVITIES AFTER RESIDENCY </a:t>
            </a:r>
          </a:p>
        </p:txBody>
      </p:sp>
      <p:sp>
        <p:nvSpPr>
          <p:cNvPr id="23" name="TextBox 22">
            <a:extLst>
              <a:ext uri="{FF2B5EF4-FFF2-40B4-BE49-F238E27FC236}">
                <a16:creationId xmlns:a16="http://schemas.microsoft.com/office/drawing/2014/main" id="{B205589E-8D11-2949-AE73-2E78774CE04E}"/>
              </a:ext>
            </a:extLst>
          </p:cNvPr>
          <p:cNvSpPr txBox="1"/>
          <p:nvPr/>
        </p:nvSpPr>
        <p:spPr>
          <a:xfrm>
            <a:off x="7103664" y="6094362"/>
            <a:ext cx="2066271" cy="553998"/>
          </a:xfrm>
          <a:prstGeom prst="rect">
            <a:avLst/>
          </a:prstGeom>
          <a:solidFill>
            <a:schemeClr val="accent1">
              <a:lumMod val="75000"/>
            </a:schemeClr>
          </a:solidFill>
        </p:spPr>
        <p:txBody>
          <a:bodyPr wrap="square" rtlCol="0">
            <a:spAutoFit/>
          </a:bodyPr>
          <a:lstStyle/>
          <a:p>
            <a:r>
              <a:rPr lang="en-CA" sz="1000" b="1" dirty="0">
                <a:solidFill>
                  <a:schemeClr val="bg1"/>
                </a:solidFill>
              </a:rPr>
              <a:t>74 eligible participants were identified out of 119 graduates that were contacted</a:t>
            </a:r>
            <a:endParaRPr lang="en-US" sz="1000" b="1" dirty="0">
              <a:solidFill>
                <a:schemeClr val="bg1"/>
              </a:solidFill>
            </a:endParaRPr>
          </a:p>
        </p:txBody>
      </p:sp>
      <p:pic>
        <p:nvPicPr>
          <p:cNvPr id="5" name="Picture 4" descr="Chart, bar chart&#10;&#10;Description automatically generated">
            <a:extLst>
              <a:ext uri="{FF2B5EF4-FFF2-40B4-BE49-F238E27FC236}">
                <a16:creationId xmlns:a16="http://schemas.microsoft.com/office/drawing/2014/main" id="{BE1539FE-7C6F-0E4C-994C-B3D1531473BA}"/>
              </a:ext>
            </a:extLst>
          </p:cNvPr>
          <p:cNvPicPr>
            <a:picLocks noChangeAspect="1"/>
          </p:cNvPicPr>
          <p:nvPr/>
        </p:nvPicPr>
        <p:blipFill>
          <a:blip r:embed="rId3"/>
          <a:stretch>
            <a:fillRect/>
          </a:stretch>
        </p:blipFill>
        <p:spPr>
          <a:xfrm>
            <a:off x="3350267" y="1869455"/>
            <a:ext cx="5819668" cy="4110753"/>
          </a:xfrm>
          <a:prstGeom prst="rect">
            <a:avLst/>
          </a:prstGeom>
        </p:spPr>
      </p:pic>
      <p:pic>
        <p:nvPicPr>
          <p:cNvPr id="10" name="Picture 9" descr="Chart, waterfall chart&#10;&#10;Description automatically generated">
            <a:extLst>
              <a:ext uri="{FF2B5EF4-FFF2-40B4-BE49-F238E27FC236}">
                <a16:creationId xmlns:a16="http://schemas.microsoft.com/office/drawing/2014/main" id="{28166AE2-88CE-9D43-96B7-04DDFED41C62}"/>
              </a:ext>
            </a:extLst>
          </p:cNvPr>
          <p:cNvPicPr>
            <a:picLocks noChangeAspect="1"/>
          </p:cNvPicPr>
          <p:nvPr/>
        </p:nvPicPr>
        <p:blipFill>
          <a:blip r:embed="rId4"/>
          <a:stretch>
            <a:fillRect/>
          </a:stretch>
        </p:blipFill>
        <p:spPr>
          <a:xfrm>
            <a:off x="8142026" y="5655122"/>
            <a:ext cx="1014647" cy="280554"/>
          </a:xfrm>
          <a:prstGeom prst="rect">
            <a:avLst/>
          </a:prstGeom>
        </p:spPr>
      </p:pic>
      <p:sp>
        <p:nvSpPr>
          <p:cNvPr id="20" name="TextBox 19">
            <a:extLst>
              <a:ext uri="{FF2B5EF4-FFF2-40B4-BE49-F238E27FC236}">
                <a16:creationId xmlns:a16="http://schemas.microsoft.com/office/drawing/2014/main" id="{5E702E6B-AE29-2D4B-9DB9-2B3E9052ED96}"/>
              </a:ext>
            </a:extLst>
          </p:cNvPr>
          <p:cNvSpPr txBox="1"/>
          <p:nvPr/>
        </p:nvSpPr>
        <p:spPr>
          <a:xfrm>
            <a:off x="3338438" y="6094362"/>
            <a:ext cx="3721197" cy="553998"/>
          </a:xfrm>
          <a:prstGeom prst="rect">
            <a:avLst/>
          </a:prstGeom>
          <a:solidFill>
            <a:schemeClr val="accent1">
              <a:lumMod val="75000"/>
            </a:schemeClr>
          </a:solidFill>
        </p:spPr>
        <p:txBody>
          <a:bodyPr wrap="square" rtlCol="0">
            <a:spAutoFit/>
          </a:bodyPr>
          <a:lstStyle/>
          <a:p>
            <a:r>
              <a:rPr lang="en-CA" sz="1000" b="1" dirty="0">
                <a:solidFill>
                  <a:schemeClr val="bg1"/>
                </a:solidFill>
              </a:rPr>
              <a:t>Tier 1: Participated in mandatory GH curriculum only </a:t>
            </a:r>
          </a:p>
          <a:p>
            <a:r>
              <a:rPr lang="en-CA" sz="1000" b="1" dirty="0">
                <a:solidFill>
                  <a:schemeClr val="bg1"/>
                </a:solidFill>
              </a:rPr>
              <a:t>Tier 2/3: Participated in additional GH opportunities during residency </a:t>
            </a:r>
            <a:endParaRPr lang="en-US" sz="1000" b="1" dirty="0">
              <a:solidFill>
                <a:schemeClr val="bg1"/>
              </a:solidFill>
            </a:endParaRPr>
          </a:p>
        </p:txBody>
      </p:sp>
    </p:spTree>
    <p:extLst>
      <p:ext uri="{BB962C8B-B14F-4D97-AF65-F5344CB8AC3E}">
        <p14:creationId xmlns:p14="http://schemas.microsoft.com/office/powerpoint/2010/main" val="1694442563"/>
      </p:ext>
    </p:extLst>
  </p:cSld>
  <p:clrMapOvr>
    <a:masterClrMapping/>
  </p:clrMapOvr>
</p:sld>
</file>

<file path=ppt/theme/theme1.xml><?xml version="1.0" encoding="utf-8"?>
<a:theme xmlns:a="http://schemas.openxmlformats.org/drawingml/2006/main" name="Badg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{E413D379-CCE9-4849-B800-89E890875E9F}tf10001071</Template>
  <TotalTime>285</TotalTime>
  <Words>534</Words>
  <Application>Microsoft Macintosh PowerPoint</Application>
  <PresentationFormat>Widescreen</PresentationFormat>
  <Paragraphs>49</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Gill Sans MT</vt:lpstr>
      <vt:lpstr>Impact</vt:lpstr>
      <vt:lpstr>Lato</vt:lpstr>
      <vt:lpstr>Lato Black</vt:lpstr>
      <vt:lpstr>Badge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Raiya S</dc:creator>
  <cp:lastModifiedBy>Raiya S</cp:lastModifiedBy>
  <cp:revision>19</cp:revision>
  <dcterms:created xsi:type="dcterms:W3CDTF">2021-01-15T00:36:39Z</dcterms:created>
  <dcterms:modified xsi:type="dcterms:W3CDTF">2021-01-16T05:46:21Z</dcterms:modified>
</cp:coreProperties>
</file>