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sldIdLst>
    <p:sldId id="256" r:id="rId2"/>
  </p:sldIdLst>
  <p:sldSz cx="50399950" cy="32399288"/>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204">
          <p15:clr>
            <a:srgbClr val="A4A3A4"/>
          </p15:clr>
        </p15:guide>
        <p15:guide id="2" pos="1587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asan Family" initials="WF" lastIdx="6" clrIdx="0">
    <p:extLst>
      <p:ext uri="{19B8F6BF-5375-455C-9EA6-DF929625EA0E}">
        <p15:presenceInfo xmlns:p15="http://schemas.microsoft.com/office/powerpoint/2012/main" userId="9e0a84631bcaa7f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94CE"/>
    <a:srgbClr val="003F5F"/>
    <a:srgbClr val="4AAEAD"/>
    <a:srgbClr val="50C8E8"/>
    <a:srgbClr val="F36E25"/>
    <a:srgbClr val="083F64"/>
    <a:srgbClr val="862564"/>
    <a:srgbClr val="003152"/>
    <a:srgbClr val="A5A5A5"/>
    <a:srgbClr val="00305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71" autoAdjust="0"/>
    <p:restoredTop sz="94660"/>
  </p:normalViewPr>
  <p:slideViewPr>
    <p:cSldViewPr snapToGrid="0">
      <p:cViewPr varScale="1">
        <p:scale>
          <a:sx n="17" d="100"/>
          <a:sy n="17" d="100"/>
        </p:scale>
        <p:origin x="648" y="68"/>
      </p:cViewPr>
      <p:guideLst>
        <p:guide orient="horz" pos="10204"/>
        <p:guide pos="1587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3326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BF7DAA21-50AE-FD48-9F1C-63E87DB095F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0" y="0"/>
            <a:ext cx="50399945" cy="7542848"/>
          </a:xfrm>
          <a:prstGeom prst="rect">
            <a:avLst/>
          </a:prstGeom>
        </p:spPr>
      </p:pic>
      <p:pic>
        <p:nvPicPr>
          <p:cNvPr id="7" name="Picture 6">
            <a:extLst>
              <a:ext uri="{FF2B5EF4-FFF2-40B4-BE49-F238E27FC236}">
                <a16:creationId xmlns:a16="http://schemas.microsoft.com/office/drawing/2014/main" id="{1A166287-9A1B-4643-82EE-7EA2634CADFC}"/>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6133099" y="1721644"/>
            <a:ext cx="8868721" cy="2255189"/>
          </a:xfrm>
          <a:prstGeom prst="rect">
            <a:avLst/>
          </a:prstGeom>
        </p:spPr>
      </p:pic>
      <p:pic>
        <p:nvPicPr>
          <p:cNvPr id="8" name="Picture 7">
            <a:extLst>
              <a:ext uri="{FF2B5EF4-FFF2-40B4-BE49-F238E27FC236}">
                <a16:creationId xmlns:a16="http://schemas.microsoft.com/office/drawing/2014/main" id="{8617D00E-C307-E348-A5A4-A0B5EB8A9E45}"/>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35954677" y="4307073"/>
            <a:ext cx="9285898" cy="2455406"/>
          </a:xfrm>
          <a:prstGeom prst="rect">
            <a:avLst/>
          </a:prstGeom>
        </p:spPr>
      </p:pic>
    </p:spTree>
    <p:extLst>
      <p:ext uri="{BB962C8B-B14F-4D97-AF65-F5344CB8AC3E}">
        <p14:creationId xmlns:p14="http://schemas.microsoft.com/office/powerpoint/2010/main" val="851198559"/>
      </p:ext>
    </p:extLst>
  </p:cSld>
  <p:clrMap bg1="lt1" tx1="dk1" bg2="lt2" tx2="dk2" accent1="accent1" accent2="accent2" accent3="accent3" accent4="accent4" accent5="accent5" accent6="accent6" hlink="hlink" folHlink="folHlink"/>
  <p:sldLayoutIdLst>
    <p:sldLayoutId id="2147483674" r:id="rId1"/>
  </p:sldLayoutIdLst>
  <p:txStyles>
    <p:titleStyle>
      <a:lvl1pPr algn="l" defTabSz="3780038" rtl="0" eaLnBrk="1" latinLnBrk="0" hangingPunct="1">
        <a:lnSpc>
          <a:spcPct val="90000"/>
        </a:lnSpc>
        <a:spcBef>
          <a:spcPct val="0"/>
        </a:spcBef>
        <a:buNone/>
        <a:defRPr sz="18189" kern="1200">
          <a:solidFill>
            <a:schemeClr val="tx1"/>
          </a:solidFill>
          <a:latin typeface="+mj-lt"/>
          <a:ea typeface="+mj-ea"/>
          <a:cs typeface="+mj-cs"/>
        </a:defRPr>
      </a:lvl1pPr>
    </p:titleStyle>
    <p:bodyStyle>
      <a:lvl1pPr marL="945010" indent="-945010" algn="l" defTabSz="3780038" rtl="0" eaLnBrk="1" latinLnBrk="0" hangingPunct="1">
        <a:lnSpc>
          <a:spcPct val="90000"/>
        </a:lnSpc>
        <a:spcBef>
          <a:spcPts val="4134"/>
        </a:spcBef>
        <a:buFont typeface="Arial" panose="020B0604020202020204" pitchFamily="34" charset="0"/>
        <a:buChar char="•"/>
        <a:defRPr sz="11575" kern="1200">
          <a:solidFill>
            <a:schemeClr val="tx1"/>
          </a:solidFill>
          <a:latin typeface="+mn-lt"/>
          <a:ea typeface="+mn-ea"/>
          <a:cs typeface="+mn-cs"/>
        </a:defRPr>
      </a:lvl1pPr>
      <a:lvl2pPr marL="2835029" indent="-945010" algn="l" defTabSz="3780038" rtl="0" eaLnBrk="1" latinLnBrk="0" hangingPunct="1">
        <a:lnSpc>
          <a:spcPct val="90000"/>
        </a:lnSpc>
        <a:spcBef>
          <a:spcPts val="2067"/>
        </a:spcBef>
        <a:buFont typeface="Arial" panose="020B0604020202020204" pitchFamily="34" charset="0"/>
        <a:buChar char="•"/>
        <a:defRPr sz="9921" kern="1200">
          <a:solidFill>
            <a:schemeClr val="tx1"/>
          </a:solidFill>
          <a:latin typeface="+mn-lt"/>
          <a:ea typeface="+mn-ea"/>
          <a:cs typeface="+mn-cs"/>
        </a:defRPr>
      </a:lvl2pPr>
      <a:lvl3pPr marL="4725048" indent="-945010" algn="l" defTabSz="3780038" rtl="0" eaLnBrk="1" latinLnBrk="0" hangingPunct="1">
        <a:lnSpc>
          <a:spcPct val="90000"/>
        </a:lnSpc>
        <a:spcBef>
          <a:spcPts val="2067"/>
        </a:spcBef>
        <a:buFont typeface="Arial" panose="020B0604020202020204" pitchFamily="34" charset="0"/>
        <a:buChar char="•"/>
        <a:defRPr sz="8268" kern="1200">
          <a:solidFill>
            <a:schemeClr val="tx1"/>
          </a:solidFill>
          <a:latin typeface="+mn-lt"/>
          <a:ea typeface="+mn-ea"/>
          <a:cs typeface="+mn-cs"/>
        </a:defRPr>
      </a:lvl3pPr>
      <a:lvl4pPr marL="6615067"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4pPr>
      <a:lvl5pPr marL="8505086"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5pPr>
      <a:lvl6pPr marL="10395105"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6pPr>
      <a:lvl7pPr marL="12285124"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7pPr>
      <a:lvl8pPr marL="14175143"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8pPr>
      <a:lvl9pPr marL="16065162"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9pPr>
    </p:bodyStyle>
    <p:otherStyle>
      <a:defPPr>
        <a:defRPr lang="en-US"/>
      </a:defPPr>
      <a:lvl1pPr marL="0" algn="l" defTabSz="3780038" rtl="0" eaLnBrk="1" latinLnBrk="0" hangingPunct="1">
        <a:defRPr sz="7441" kern="1200">
          <a:solidFill>
            <a:schemeClr val="tx1"/>
          </a:solidFill>
          <a:latin typeface="+mn-lt"/>
          <a:ea typeface="+mn-ea"/>
          <a:cs typeface="+mn-cs"/>
        </a:defRPr>
      </a:lvl1pPr>
      <a:lvl2pPr marL="1890019" algn="l" defTabSz="3780038" rtl="0" eaLnBrk="1" latinLnBrk="0" hangingPunct="1">
        <a:defRPr sz="7441" kern="1200">
          <a:solidFill>
            <a:schemeClr val="tx1"/>
          </a:solidFill>
          <a:latin typeface="+mn-lt"/>
          <a:ea typeface="+mn-ea"/>
          <a:cs typeface="+mn-cs"/>
        </a:defRPr>
      </a:lvl2pPr>
      <a:lvl3pPr marL="3780038" algn="l" defTabSz="3780038" rtl="0" eaLnBrk="1" latinLnBrk="0" hangingPunct="1">
        <a:defRPr sz="7441" kern="1200">
          <a:solidFill>
            <a:schemeClr val="tx1"/>
          </a:solidFill>
          <a:latin typeface="+mn-lt"/>
          <a:ea typeface="+mn-ea"/>
          <a:cs typeface="+mn-cs"/>
        </a:defRPr>
      </a:lvl3pPr>
      <a:lvl4pPr marL="5670057" algn="l" defTabSz="3780038" rtl="0" eaLnBrk="1" latinLnBrk="0" hangingPunct="1">
        <a:defRPr sz="7441" kern="1200">
          <a:solidFill>
            <a:schemeClr val="tx1"/>
          </a:solidFill>
          <a:latin typeface="+mn-lt"/>
          <a:ea typeface="+mn-ea"/>
          <a:cs typeface="+mn-cs"/>
        </a:defRPr>
      </a:lvl4pPr>
      <a:lvl5pPr marL="7560076" algn="l" defTabSz="3780038" rtl="0" eaLnBrk="1" latinLnBrk="0" hangingPunct="1">
        <a:defRPr sz="7441" kern="1200">
          <a:solidFill>
            <a:schemeClr val="tx1"/>
          </a:solidFill>
          <a:latin typeface="+mn-lt"/>
          <a:ea typeface="+mn-ea"/>
          <a:cs typeface="+mn-cs"/>
        </a:defRPr>
      </a:lvl5pPr>
      <a:lvl6pPr marL="9450095" algn="l" defTabSz="3780038" rtl="0" eaLnBrk="1" latinLnBrk="0" hangingPunct="1">
        <a:defRPr sz="7441" kern="1200">
          <a:solidFill>
            <a:schemeClr val="tx1"/>
          </a:solidFill>
          <a:latin typeface="+mn-lt"/>
          <a:ea typeface="+mn-ea"/>
          <a:cs typeface="+mn-cs"/>
        </a:defRPr>
      </a:lvl6pPr>
      <a:lvl7pPr marL="11340114" algn="l" defTabSz="3780038" rtl="0" eaLnBrk="1" latinLnBrk="0" hangingPunct="1">
        <a:defRPr sz="7441" kern="1200">
          <a:solidFill>
            <a:schemeClr val="tx1"/>
          </a:solidFill>
          <a:latin typeface="+mn-lt"/>
          <a:ea typeface="+mn-ea"/>
          <a:cs typeface="+mn-cs"/>
        </a:defRPr>
      </a:lvl7pPr>
      <a:lvl8pPr marL="13230134" algn="l" defTabSz="3780038" rtl="0" eaLnBrk="1" latinLnBrk="0" hangingPunct="1">
        <a:defRPr sz="7441" kern="1200">
          <a:solidFill>
            <a:schemeClr val="tx1"/>
          </a:solidFill>
          <a:latin typeface="+mn-lt"/>
          <a:ea typeface="+mn-ea"/>
          <a:cs typeface="+mn-cs"/>
        </a:defRPr>
      </a:lvl8pPr>
      <a:lvl9pPr marL="15120153" algn="l" defTabSz="3780038" rtl="0" eaLnBrk="1" latinLnBrk="0" hangingPunct="1">
        <a:defRPr sz="744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a:spLocks noChangeArrowheads="1"/>
          </p:cNvSpPr>
          <p:nvPr/>
        </p:nvSpPr>
        <p:spPr bwMode="auto">
          <a:xfrm>
            <a:off x="420391" y="7850873"/>
            <a:ext cx="11807468" cy="7811913"/>
          </a:xfrm>
          <a:prstGeom prst="rect">
            <a:avLst/>
          </a:prstGeom>
          <a:solidFill>
            <a:schemeClr val="bg1">
              <a:lumMod val="65000"/>
              <a:alpha val="20000"/>
            </a:schemeClr>
          </a:solidFill>
          <a:ln w="12700">
            <a:solidFill>
              <a:srgbClr val="003F5F"/>
            </a:solidFill>
          </a:ln>
          <a:effectLst/>
        </p:spPr>
        <p:txBody>
          <a:bodyPr lIns="438087" tIns="438087" rIns="438087" bIns="438087"/>
          <a:lstStyle/>
          <a:p>
            <a:pPr defTabSz="1110716" eaLnBrk="0" hangingPunct="0">
              <a:spcBef>
                <a:spcPct val="50000"/>
              </a:spcBef>
            </a:pPr>
            <a:r>
              <a:rPr lang="en-US" sz="6416" b="1" cap="all" dirty="0">
                <a:solidFill>
                  <a:srgbClr val="003F5F"/>
                </a:solidFill>
              </a:rPr>
              <a:t>PURPOSE</a:t>
            </a:r>
          </a:p>
          <a:p>
            <a:pPr defTabSz="952097" eaLnBrk="0" hangingPunct="0">
              <a:spcBef>
                <a:spcPct val="50000"/>
              </a:spcBef>
            </a:pPr>
            <a:r>
              <a:rPr lang="en-US" sz="4400" dirty="0">
                <a:latin typeface="Arial" panose="020B0604020202020204" pitchFamily="34" charset="0"/>
                <a:cs typeface="Arial" panose="020B0604020202020204" pitchFamily="34" charset="0"/>
              </a:rPr>
              <a:t>The purpose of this study was to evaluate the safety, tolerability and pharmacokinetics of a novel oral amphotericin B formulation (ICo-019) following single and multiple dose studies in health human subjects. ICo-019</a:t>
            </a:r>
            <a:r>
              <a:rPr lang="en-US" sz="4400" i="1" dirty="0">
                <a:latin typeface="Arial" panose="020B0604020202020204" pitchFamily="34" charset="0"/>
                <a:cs typeface="Arial" panose="020B0604020202020204" pitchFamily="34" charset="0"/>
              </a:rPr>
              <a:t> </a:t>
            </a:r>
            <a:r>
              <a:rPr lang="en-US" sz="4400" dirty="0">
                <a:latin typeface="Arial" panose="020B0604020202020204" pitchFamily="34" charset="0"/>
                <a:cs typeface="Arial" panose="020B0604020202020204" pitchFamily="34" charset="0"/>
              </a:rPr>
              <a:t> has shown promise in preclinical studies for the treatment of systemic fungal and parasitic infections and other infectious disease indications.</a:t>
            </a:r>
            <a:r>
              <a:rPr lang="en-US" sz="4400" baseline="30000" dirty="0">
                <a:latin typeface="Arial" panose="020B0604020202020204" pitchFamily="34" charset="0"/>
                <a:cs typeface="Arial" panose="020B0604020202020204" pitchFamily="34" charset="0"/>
              </a:rPr>
              <a:t>1,2</a:t>
            </a:r>
            <a:endParaRPr lang="en-CA" sz="4400" baseline="30000" dirty="0">
              <a:latin typeface="Arial" panose="020B0604020202020204" pitchFamily="34" charset="0"/>
              <a:cs typeface="Arial" panose="020B0604020202020204" pitchFamily="34" charset="0"/>
            </a:endParaRPr>
          </a:p>
          <a:p>
            <a:pPr defTabSz="952097" eaLnBrk="0" hangingPunct="0">
              <a:spcBef>
                <a:spcPct val="50000"/>
              </a:spcBef>
            </a:pPr>
            <a:endParaRPr lang="en-CA" sz="3200" dirty="0"/>
          </a:p>
          <a:p>
            <a:pPr defTabSz="1110716" eaLnBrk="0" hangingPunct="0">
              <a:spcBef>
                <a:spcPct val="50000"/>
              </a:spcBef>
            </a:pPr>
            <a:endParaRPr lang="en-CA" sz="3266" dirty="0"/>
          </a:p>
          <a:p>
            <a:pPr defTabSz="1110716"/>
            <a:endParaRPr lang="en-AU" sz="3500" dirty="0">
              <a:solidFill>
                <a:srgbClr val="003152"/>
              </a:solidFill>
              <a:latin typeface="Arial" charset="0"/>
            </a:endParaRPr>
          </a:p>
        </p:txBody>
      </p:sp>
      <p:sp>
        <p:nvSpPr>
          <p:cNvPr id="20" name="Rectangle 19"/>
          <p:cNvSpPr>
            <a:spLocks noChangeArrowheads="1"/>
          </p:cNvSpPr>
          <p:nvPr/>
        </p:nvSpPr>
        <p:spPr bwMode="auto">
          <a:xfrm>
            <a:off x="37395164" y="7850874"/>
            <a:ext cx="12601200" cy="13393126"/>
          </a:xfrm>
          <a:prstGeom prst="rect">
            <a:avLst/>
          </a:prstGeom>
          <a:solidFill>
            <a:schemeClr val="bg1">
              <a:lumMod val="65000"/>
              <a:alpha val="20000"/>
            </a:schemeClr>
          </a:solidFill>
          <a:ln w="12700">
            <a:solidFill>
              <a:srgbClr val="003F5F"/>
            </a:solidFill>
            <a:miter lim="800000"/>
            <a:headEnd/>
            <a:tailEnd/>
          </a:ln>
          <a:effectLst/>
        </p:spPr>
        <p:txBody>
          <a:bodyPr lIns="438087" tIns="438087" rIns="438087" bIns="438087"/>
          <a:lstStyle/>
          <a:p>
            <a:pPr defTabSz="1110716" eaLnBrk="0" hangingPunct="0">
              <a:spcBef>
                <a:spcPct val="50000"/>
              </a:spcBef>
            </a:pPr>
            <a:r>
              <a:rPr lang="en-US" sz="6416" b="1" cap="all" dirty="0" err="1">
                <a:solidFill>
                  <a:srgbClr val="003F5F"/>
                </a:solidFill>
              </a:rPr>
              <a:t>ConclusionS</a:t>
            </a:r>
            <a:endParaRPr lang="en-US" sz="6416" b="1" cap="all" dirty="0">
              <a:solidFill>
                <a:srgbClr val="003F5F"/>
              </a:solidFill>
            </a:endParaRPr>
          </a:p>
          <a:p>
            <a:pPr lvl="0" defTabSz="952097">
              <a:spcBef>
                <a:spcPct val="50000"/>
              </a:spcBef>
            </a:pPr>
            <a:r>
              <a:rPr lang="en-US" sz="4000" dirty="0">
                <a:latin typeface="Arial" panose="020B0604020202020204" pitchFamily="34" charset="0"/>
                <a:cs typeface="Arial" panose="020B0604020202020204" pitchFamily="34" charset="0"/>
              </a:rPr>
              <a:t>These data suggest that we have developed a novel oral amphotericin B formulation that is safe and tolerable following single and multiple dosing to healthy human subjects. In addition, the prolonged plasma half-life and increased AUC observed in both the phase 1a and 1b human clinical studies suggests that ICo-19 has a long circulation time which may result in the ability of the formulation to increase and sustain Amphotericin B tissue concentrations within infected tissues without the associated GI, liver and kidney toxicity. </a:t>
            </a:r>
          </a:p>
          <a:p>
            <a:pPr lvl="0" defTabSz="952097">
              <a:spcBef>
                <a:spcPct val="50000"/>
              </a:spcBef>
            </a:pPr>
            <a:r>
              <a:rPr lang="en-US" sz="4000" dirty="0">
                <a:latin typeface="Arial" panose="020B0604020202020204" pitchFamily="34" charset="0"/>
                <a:cs typeface="Arial" panose="020B0604020202020204" pitchFamily="34" charset="0"/>
              </a:rPr>
              <a:t>References http://icotherapeutics.com/2018/09/06/ico-therapeutics-announces-additional-positive-pharmacokineticresults-and-presentation-at-global-investment-conference</a:t>
            </a:r>
            <a:r>
              <a:rPr lang="en-US" sz="4400" dirty="0"/>
              <a:t>/</a:t>
            </a:r>
            <a:endParaRPr lang="en-CA" sz="3600" dirty="0">
              <a:cs typeface="Arial" charset="0"/>
            </a:endParaRPr>
          </a:p>
          <a:p>
            <a:pPr lvl="0" defTabSz="952097"/>
            <a:endParaRPr lang="en-US" sz="3993" b="1" dirty="0">
              <a:cs typeface="Arial" charset="0"/>
            </a:endParaRPr>
          </a:p>
          <a:p>
            <a:pPr defTabSz="1110716"/>
            <a:endParaRPr lang="en-US" sz="4658" b="1" dirty="0">
              <a:cs typeface="Arial" charset="0"/>
            </a:endParaRPr>
          </a:p>
          <a:p>
            <a:pPr defTabSz="1110716"/>
            <a:endParaRPr lang="en-US" sz="4658" b="1" dirty="0">
              <a:solidFill>
                <a:srgbClr val="003152"/>
              </a:solidFill>
              <a:cs typeface="Arial" charset="0"/>
            </a:endParaRPr>
          </a:p>
        </p:txBody>
      </p:sp>
      <p:sp>
        <p:nvSpPr>
          <p:cNvPr id="21" name="Rectangle 20"/>
          <p:cNvSpPr>
            <a:spLocks noChangeArrowheads="1"/>
          </p:cNvSpPr>
          <p:nvPr/>
        </p:nvSpPr>
        <p:spPr bwMode="auto">
          <a:xfrm>
            <a:off x="12851395" y="8227228"/>
            <a:ext cx="24543769" cy="24172060"/>
          </a:xfrm>
          <a:prstGeom prst="rect">
            <a:avLst/>
          </a:prstGeom>
          <a:solidFill>
            <a:schemeClr val="bg1">
              <a:lumMod val="65000"/>
              <a:alpha val="20000"/>
            </a:schemeClr>
          </a:solidFill>
          <a:ln w="12700">
            <a:solidFill>
              <a:srgbClr val="003F5F"/>
            </a:solidFill>
            <a:miter lim="800000"/>
            <a:headEnd/>
            <a:tailEnd/>
          </a:ln>
          <a:effectLst/>
        </p:spPr>
        <p:txBody>
          <a:bodyPr lIns="438087" tIns="438087" rIns="438087" bIns="438087" numCol="1" spcCol="720685"/>
          <a:lstStyle/>
          <a:p>
            <a:pPr defTabSz="1110716" eaLnBrk="0" hangingPunct="0">
              <a:spcBef>
                <a:spcPct val="50000"/>
              </a:spcBef>
            </a:pPr>
            <a:r>
              <a:rPr lang="en-US" sz="6600" b="1" cap="all" dirty="0">
                <a:solidFill>
                  <a:srgbClr val="003F5F"/>
                </a:solidFill>
              </a:rPr>
              <a:t>Results</a:t>
            </a:r>
          </a:p>
          <a:p>
            <a:pPr defTabSz="1110716" eaLnBrk="0" hangingPunct="0">
              <a:spcBef>
                <a:spcPct val="50000"/>
              </a:spcBef>
            </a:pPr>
            <a:r>
              <a:rPr lang="en-US" sz="3600" dirty="0">
                <a:latin typeface="Arial" panose="020B0604020202020204" pitchFamily="34" charset="0"/>
                <a:cs typeface="Arial" panose="020B0604020202020204" pitchFamily="34" charset="0"/>
              </a:rPr>
              <a:t>In the phase 1a human clinical study, the primary endpoint of safety and tolerability of ICO-019 following oral administration of all single ascending doses were met including no signs of kidney, liver and gastrointestinal (GI) toxicities of note. In addition, ICo-019 achieved a median plasma </a:t>
            </a:r>
            <a:r>
              <a:rPr lang="en-US" sz="3600" dirty="0" err="1">
                <a:latin typeface="Arial" panose="020B0604020202020204" pitchFamily="34" charset="0"/>
                <a:cs typeface="Arial" panose="020B0604020202020204" pitchFamily="34" charset="0"/>
              </a:rPr>
              <a:t>Cmax</a:t>
            </a:r>
            <a:r>
              <a:rPr lang="en-US" sz="3600" dirty="0">
                <a:latin typeface="Arial" panose="020B0604020202020204" pitchFamily="34" charset="0"/>
                <a:cs typeface="Arial" panose="020B0604020202020204" pitchFamily="34" charset="0"/>
              </a:rPr>
              <a:t> of 28 ng </a:t>
            </a:r>
            <a:r>
              <a:rPr lang="en-US" sz="3600" dirty="0" err="1">
                <a:latin typeface="Arial" panose="020B0604020202020204" pitchFamily="34" charset="0"/>
                <a:cs typeface="Arial" panose="020B0604020202020204" pitchFamily="34" charset="0"/>
              </a:rPr>
              <a:t>AmB</a:t>
            </a:r>
            <a:r>
              <a:rPr lang="en-US" sz="3600" dirty="0">
                <a:latin typeface="Arial" panose="020B0604020202020204" pitchFamily="34" charset="0"/>
                <a:cs typeface="Arial" panose="020B0604020202020204" pitchFamily="34" charset="0"/>
              </a:rPr>
              <a:t>/mL and AUC (0-inf) of 1030 </a:t>
            </a:r>
            <a:r>
              <a:rPr lang="en-US" sz="3600" dirty="0" err="1">
                <a:latin typeface="Arial" panose="020B0604020202020204" pitchFamily="34" charset="0"/>
                <a:cs typeface="Arial" panose="020B0604020202020204" pitchFamily="34" charset="0"/>
              </a:rPr>
              <a:t>hr</a:t>
            </a:r>
            <a:r>
              <a:rPr lang="en-US" sz="3600" dirty="0">
                <a:latin typeface="Arial" panose="020B0604020202020204" pitchFamily="34" charset="0"/>
                <a:cs typeface="Arial" panose="020B0604020202020204" pitchFamily="34" charset="0"/>
              </a:rPr>
              <a:t>*ng/mL at the lowest dose of ICo-019 of 100 mg. At the 400 mg dose of ICo-019 a median AUC (0-inf) of 2029 </a:t>
            </a:r>
            <a:r>
              <a:rPr lang="en-US" sz="3600" dirty="0" err="1">
                <a:latin typeface="Arial" panose="020B0604020202020204" pitchFamily="34" charset="0"/>
                <a:cs typeface="Arial" panose="020B0604020202020204" pitchFamily="34" charset="0"/>
              </a:rPr>
              <a:t>hr</a:t>
            </a:r>
            <a:r>
              <a:rPr lang="en-US" sz="3600" dirty="0">
                <a:latin typeface="Arial" panose="020B0604020202020204" pitchFamily="34" charset="0"/>
                <a:cs typeface="Arial" panose="020B0604020202020204" pitchFamily="34" charset="0"/>
              </a:rPr>
              <a:t>*ng/mL was achieved representing an approximate doubling of the AUC measure at an increased dose. </a:t>
            </a:r>
          </a:p>
          <a:p>
            <a:pPr defTabSz="1110716" eaLnBrk="0" hangingPunct="0">
              <a:spcBef>
                <a:spcPct val="50000"/>
              </a:spcBef>
            </a:pPr>
            <a:r>
              <a:rPr lang="en-US" sz="3600" dirty="0">
                <a:latin typeface="Arial" panose="020B0604020202020204" pitchFamily="34" charset="0"/>
                <a:cs typeface="Arial" panose="020B0604020202020204" pitchFamily="34" charset="0"/>
              </a:rPr>
              <a:t> In the phase </a:t>
            </a:r>
            <a:r>
              <a:rPr lang="en-US" sz="3600" dirty="0" err="1">
                <a:latin typeface="Arial" panose="020B0604020202020204" pitchFamily="34" charset="0"/>
                <a:cs typeface="Arial" panose="020B0604020202020204" pitchFamily="34" charset="0"/>
              </a:rPr>
              <a:t>Ib</a:t>
            </a:r>
            <a:r>
              <a:rPr lang="en-US" sz="3600" dirty="0">
                <a:latin typeface="Arial" panose="020B0604020202020204" pitchFamily="34" charset="0"/>
                <a:cs typeface="Arial" panose="020B0604020202020204" pitchFamily="34" charset="0"/>
              </a:rPr>
              <a:t> human clinical study all repeated doses of ICo-019 were well tolerated with no serious adverse events including no signs of GI, kidney and liver toxicities. ICo-019 at the 100 mg dose achieved a median plasma </a:t>
            </a:r>
            <a:r>
              <a:rPr lang="en-US" sz="3600" dirty="0" err="1">
                <a:latin typeface="Arial" panose="020B0604020202020204" pitchFamily="34" charset="0"/>
                <a:cs typeface="Arial" panose="020B0604020202020204" pitchFamily="34" charset="0"/>
              </a:rPr>
              <a:t>Cmax</a:t>
            </a:r>
            <a:r>
              <a:rPr lang="en-US" sz="3600" dirty="0">
                <a:latin typeface="Arial" panose="020B0604020202020204" pitchFamily="34" charset="0"/>
                <a:cs typeface="Arial" panose="020B0604020202020204" pitchFamily="34" charset="0"/>
              </a:rPr>
              <a:t> of 26 ng </a:t>
            </a:r>
            <a:r>
              <a:rPr lang="en-US" sz="3600" dirty="0" err="1">
                <a:latin typeface="Arial" panose="020B0604020202020204" pitchFamily="34" charset="0"/>
                <a:cs typeface="Arial" panose="020B0604020202020204" pitchFamily="34" charset="0"/>
              </a:rPr>
              <a:t>AmB</a:t>
            </a:r>
            <a:r>
              <a:rPr lang="en-US" sz="3600" dirty="0">
                <a:latin typeface="Arial" panose="020B0604020202020204" pitchFamily="34" charset="0"/>
                <a:cs typeface="Arial" panose="020B0604020202020204" pitchFamily="34" charset="0"/>
              </a:rPr>
              <a:t>/mL and AUC (0-inf) 991 </a:t>
            </a:r>
            <a:r>
              <a:rPr lang="en-US" sz="3600" dirty="0" err="1">
                <a:latin typeface="Arial" panose="020B0604020202020204" pitchFamily="34" charset="0"/>
                <a:cs typeface="Arial" panose="020B0604020202020204" pitchFamily="34" charset="0"/>
              </a:rPr>
              <a:t>hr</a:t>
            </a:r>
            <a:r>
              <a:rPr lang="en-US" sz="3600" dirty="0">
                <a:latin typeface="Arial" panose="020B0604020202020204" pitchFamily="34" charset="0"/>
                <a:cs typeface="Arial" panose="020B0604020202020204" pitchFamily="34" charset="0"/>
              </a:rPr>
              <a:t>* ng/mL after day 1 of dosing and a median plasma </a:t>
            </a:r>
            <a:r>
              <a:rPr lang="en-US" sz="3600" dirty="0" err="1">
                <a:latin typeface="Arial" panose="020B0604020202020204" pitchFamily="34" charset="0"/>
                <a:cs typeface="Arial" panose="020B0604020202020204" pitchFamily="34" charset="0"/>
              </a:rPr>
              <a:t>Cmax</a:t>
            </a:r>
            <a:r>
              <a:rPr lang="en-US" sz="3600" dirty="0">
                <a:latin typeface="Arial" panose="020B0604020202020204" pitchFamily="34" charset="0"/>
                <a:cs typeface="Arial" panose="020B0604020202020204" pitchFamily="34" charset="0"/>
              </a:rPr>
              <a:t> of 44 ng </a:t>
            </a:r>
            <a:r>
              <a:rPr lang="en-US" sz="3600" dirty="0" err="1">
                <a:latin typeface="Arial" panose="020B0604020202020204" pitchFamily="34" charset="0"/>
                <a:cs typeface="Arial" panose="020B0604020202020204" pitchFamily="34" charset="0"/>
              </a:rPr>
              <a:t>AmB</a:t>
            </a:r>
            <a:r>
              <a:rPr lang="en-US" sz="3600" dirty="0">
                <a:latin typeface="Arial" panose="020B0604020202020204" pitchFamily="34" charset="0"/>
                <a:cs typeface="Arial" panose="020B0604020202020204" pitchFamily="34" charset="0"/>
              </a:rPr>
              <a:t>/mL and AUC (0-inf) 1998 </a:t>
            </a:r>
            <a:r>
              <a:rPr lang="en-US" sz="3600" dirty="0" err="1">
                <a:latin typeface="Arial" panose="020B0604020202020204" pitchFamily="34" charset="0"/>
                <a:cs typeface="Arial" panose="020B0604020202020204" pitchFamily="34" charset="0"/>
              </a:rPr>
              <a:t>hr</a:t>
            </a:r>
            <a:r>
              <a:rPr lang="en-US" sz="3600" dirty="0">
                <a:latin typeface="Arial" panose="020B0604020202020204" pitchFamily="34" charset="0"/>
                <a:cs typeface="Arial" panose="020B0604020202020204" pitchFamily="34" charset="0"/>
              </a:rPr>
              <a:t>*ng/mL after 10 days of dosing. This approximate doubling of the AUC (0-inf) measure between day 1 and day 10 was observed not only at the 100 mg dose but at the 400 mg dose as well. </a:t>
            </a:r>
          </a:p>
          <a:p>
            <a:pPr defTabSz="1110716" eaLnBrk="0" hangingPunct="0">
              <a:spcBef>
                <a:spcPct val="50000"/>
              </a:spcBef>
            </a:pPr>
            <a:endParaRPr lang="en-US" sz="3600" dirty="0">
              <a:latin typeface="Arial" panose="020B0604020202020204" pitchFamily="34" charset="0"/>
              <a:cs typeface="Arial" panose="020B0604020202020204" pitchFamily="34" charset="0"/>
            </a:endParaRPr>
          </a:p>
          <a:p>
            <a:pPr defTabSz="1110716" eaLnBrk="0" hangingPunct="0">
              <a:spcBef>
                <a:spcPct val="50000"/>
              </a:spcBef>
            </a:pPr>
            <a:endParaRPr lang="en-US" sz="3600" dirty="0">
              <a:latin typeface="Arial" panose="020B0604020202020204" pitchFamily="34" charset="0"/>
              <a:cs typeface="Arial" panose="020B0604020202020204" pitchFamily="34" charset="0"/>
            </a:endParaRPr>
          </a:p>
          <a:p>
            <a:pPr defTabSz="1110716" eaLnBrk="0" hangingPunct="0">
              <a:spcBef>
                <a:spcPct val="50000"/>
              </a:spcBef>
            </a:pPr>
            <a:endParaRPr lang="en-US" sz="3600" dirty="0">
              <a:latin typeface="Arial" panose="020B0604020202020204" pitchFamily="34" charset="0"/>
              <a:cs typeface="Arial" panose="020B0604020202020204" pitchFamily="34" charset="0"/>
            </a:endParaRPr>
          </a:p>
          <a:p>
            <a:pPr defTabSz="1110716" eaLnBrk="0" hangingPunct="0">
              <a:spcBef>
                <a:spcPct val="50000"/>
              </a:spcBef>
            </a:pPr>
            <a:endParaRPr lang="en-US" sz="3600" dirty="0">
              <a:latin typeface="Arial" panose="020B0604020202020204" pitchFamily="34" charset="0"/>
              <a:cs typeface="Arial" panose="020B0604020202020204" pitchFamily="34" charset="0"/>
            </a:endParaRPr>
          </a:p>
          <a:p>
            <a:pPr defTabSz="1110716" eaLnBrk="0" hangingPunct="0">
              <a:spcBef>
                <a:spcPct val="50000"/>
              </a:spcBef>
            </a:pPr>
            <a:endParaRPr lang="en-US" sz="3600" dirty="0">
              <a:latin typeface="Arial" panose="020B0604020202020204" pitchFamily="34" charset="0"/>
              <a:cs typeface="Arial" panose="020B0604020202020204" pitchFamily="34" charset="0"/>
            </a:endParaRPr>
          </a:p>
          <a:p>
            <a:pPr defTabSz="1110716" eaLnBrk="0" hangingPunct="0">
              <a:spcBef>
                <a:spcPct val="50000"/>
              </a:spcBef>
            </a:pPr>
            <a:endParaRPr lang="en-US" sz="3600" b="1" cap="all" dirty="0">
              <a:solidFill>
                <a:srgbClr val="003F5F"/>
              </a:solidFill>
              <a:latin typeface="Arial" panose="020B0604020202020204" pitchFamily="34" charset="0"/>
              <a:cs typeface="Arial" panose="020B0604020202020204" pitchFamily="34" charset="0"/>
            </a:endParaRPr>
          </a:p>
        </p:txBody>
      </p:sp>
      <p:sp>
        <p:nvSpPr>
          <p:cNvPr id="22" name="Rectangle 21"/>
          <p:cNvSpPr>
            <a:spLocks noChangeArrowheads="1"/>
          </p:cNvSpPr>
          <p:nvPr/>
        </p:nvSpPr>
        <p:spPr bwMode="auto">
          <a:xfrm>
            <a:off x="420390" y="15885042"/>
            <a:ext cx="11807469" cy="16176377"/>
          </a:xfrm>
          <a:prstGeom prst="rect">
            <a:avLst/>
          </a:prstGeom>
          <a:solidFill>
            <a:schemeClr val="bg1">
              <a:lumMod val="65000"/>
              <a:alpha val="20000"/>
            </a:schemeClr>
          </a:solidFill>
          <a:ln w="12700">
            <a:solidFill>
              <a:srgbClr val="003F5F"/>
            </a:solidFill>
          </a:ln>
          <a:effectLst/>
        </p:spPr>
        <p:txBody>
          <a:bodyPr lIns="438087" tIns="438087" rIns="438087" bIns="438087"/>
          <a:lstStyle/>
          <a:p>
            <a:pPr marL="465441" indent="-465441" defTabSz="1110716" eaLnBrk="0" hangingPunct="0">
              <a:spcBef>
                <a:spcPct val="50000"/>
              </a:spcBef>
            </a:pPr>
            <a:r>
              <a:rPr lang="en-US" sz="6416" b="1" cap="all" dirty="0">
                <a:solidFill>
                  <a:srgbClr val="003F5F"/>
                </a:solidFill>
              </a:rPr>
              <a:t>Objectives and Methods</a:t>
            </a:r>
          </a:p>
          <a:p>
            <a:pPr marL="398972" indent="-398972" defTabSz="952097" eaLnBrk="0" hangingPunct="0">
              <a:buSzPct val="60000"/>
            </a:pPr>
            <a:r>
              <a:rPr lang="en-US" sz="2800" dirty="0">
                <a:latin typeface="Arial" panose="020B0604020202020204" pitchFamily="34" charset="0"/>
              </a:rPr>
              <a:t>In the Phase 1a human clinical study, a randomized, double-blinded, placebo-controlled single dose ascending study was conducted to assess the safety, tolerability and pharmacokinetics of a novel oral amphotericin B formulation (ICo-19) in healthy male and non-pregnant female subjects between the ages of 18-55 years old. Subjects were randomized into one of four treatment groups and received either a single oral dose of 100 mg, 200 mg, 400 mg or 800 mg of ICo-19. Each treatment group consisted of eight subjects where six subjects were randomized to receive ICo-019 and two subjects were randomized to receive the placebo. A sentinel group consisting of two subjects (one subject receiving ICo-19 and one subject receiving the placebo) were dosed before the other subjects in each treatment group. All subjects were followed for 7 days after dosing. The safety profile (gastrointestinal observations, kidney and liver function) for each subject in that treatment group was reviewed by the Safety Review Committee (SRC).    </a:t>
            </a:r>
          </a:p>
          <a:p>
            <a:pPr marL="398972" indent="-398972" defTabSz="952097" eaLnBrk="0" hangingPunct="0">
              <a:buSzPct val="60000"/>
            </a:pPr>
            <a:r>
              <a:rPr lang="en-US" sz="2800" dirty="0">
                <a:latin typeface="Arial" panose="020B0604020202020204" pitchFamily="34" charset="0"/>
              </a:rPr>
              <a:t>Based on the results in the Phase 1a human clinical study, a Phase 1b human clinical study was conducted in twelve additional human subjects. Human subjects were dosed with either 100 mg (five subjects) or 400 mg (five subjects) of ICo-019 once daily for 10 consecutive days with an additional 10 days of follow-up (for a total of 20 days). This study was also placebo-controlled with one human subject placebo-controlled for each treatment group (100 and 400 mg dose) was assessed. Extensive safety and pharmacokinetic analyses were assessed throughout the study to indicate which dose might be the safest and most effective for future trials in patients with fungal and/or parasitic infections. Amphotericin B plasma concentrations were determined by a validated assay using LC-MS. Pharmacokinetic noncompartmental analysis was performed using </a:t>
            </a:r>
            <a:r>
              <a:rPr lang="en-US" sz="2800" dirty="0" err="1">
                <a:latin typeface="Arial" panose="020B0604020202020204" pitchFamily="34" charset="0"/>
              </a:rPr>
              <a:t>WinNonLin</a:t>
            </a:r>
            <a:r>
              <a:rPr lang="en-US" sz="2800" dirty="0">
                <a:latin typeface="Arial" panose="020B0604020202020204" pitchFamily="34" charset="0"/>
              </a:rPr>
              <a:t>. Patients were monitored for gastrointestinal disturbances (i.e. nausea and diarrhea) and changes in kidney and liver function by measuring kidney and liver enzymes respectively. </a:t>
            </a:r>
            <a:endParaRPr lang="en-CA" sz="2800" dirty="0">
              <a:latin typeface="Arial" panose="020B0604020202020204" pitchFamily="34" charset="0"/>
            </a:endParaRPr>
          </a:p>
        </p:txBody>
      </p:sp>
      <p:sp>
        <p:nvSpPr>
          <p:cNvPr id="23" name="Rectangle 9"/>
          <p:cNvSpPr>
            <a:spLocks noChangeArrowheads="1"/>
          </p:cNvSpPr>
          <p:nvPr/>
        </p:nvSpPr>
        <p:spPr bwMode="auto">
          <a:xfrm>
            <a:off x="37395164" y="21438974"/>
            <a:ext cx="12601200" cy="7821826"/>
          </a:xfrm>
          <a:prstGeom prst="rect">
            <a:avLst/>
          </a:prstGeom>
          <a:solidFill>
            <a:schemeClr val="bg1">
              <a:lumMod val="65000"/>
              <a:alpha val="20000"/>
            </a:schemeClr>
          </a:solidFill>
          <a:ln w="12700">
            <a:solidFill>
              <a:srgbClr val="003F5F"/>
            </a:solidFill>
            <a:miter lim="800000"/>
            <a:headEnd/>
            <a:tailEnd/>
          </a:ln>
          <a:effectLst/>
        </p:spPr>
        <p:txBody>
          <a:bodyPr lIns="438087" tIns="438087" rIns="438087" bIns="438087"/>
          <a:lstStyle/>
          <a:p>
            <a:pPr defTabSz="1110716" eaLnBrk="0" hangingPunct="0">
              <a:spcBef>
                <a:spcPct val="50000"/>
              </a:spcBef>
            </a:pPr>
            <a:r>
              <a:rPr lang="en-GB" sz="6416" b="1" cap="all" dirty="0">
                <a:solidFill>
                  <a:srgbClr val="003F5F"/>
                </a:solidFill>
              </a:rPr>
              <a:t>FUNDING</a:t>
            </a:r>
          </a:p>
          <a:p>
            <a:r>
              <a:rPr lang="en-CA" sz="4400" dirty="0">
                <a:latin typeface="Arial" panose="020B0604020202020204" pitchFamily="34" charset="0"/>
                <a:cs typeface="Arial" panose="020B0604020202020204" pitchFamily="34" charset="0"/>
              </a:rPr>
              <a:t>The funding of this work was provided by </a:t>
            </a:r>
            <a:r>
              <a:rPr lang="en-CA" sz="4400" dirty="0" err="1">
                <a:latin typeface="Arial" panose="020B0604020202020204" pitchFamily="34" charset="0"/>
                <a:cs typeface="Arial" panose="020B0604020202020204" pitchFamily="34" charset="0"/>
              </a:rPr>
              <a:t>iCo</a:t>
            </a:r>
            <a:r>
              <a:rPr lang="en-CA" sz="4400" dirty="0">
                <a:latin typeface="Arial" panose="020B0604020202020204" pitchFamily="34" charset="0"/>
                <a:cs typeface="Arial" panose="020B0604020202020204" pitchFamily="34" charset="0"/>
              </a:rPr>
              <a:t> Therapeutics Inc. Previously funding for formulation development and pre-clinical studies was provided by the Canadian Institutes of Health Research, the Consortium for Parasitic Drug Development and </a:t>
            </a:r>
            <a:r>
              <a:rPr lang="en-CA" sz="4400" dirty="0" err="1">
                <a:latin typeface="Arial" panose="020B0604020202020204" pitchFamily="34" charset="0"/>
                <a:cs typeface="Arial" panose="020B0604020202020204" pitchFamily="34" charset="0"/>
              </a:rPr>
              <a:t>iCo</a:t>
            </a:r>
            <a:r>
              <a:rPr lang="en-CA" sz="4400" dirty="0">
                <a:latin typeface="Arial" panose="020B0604020202020204" pitchFamily="34" charset="0"/>
                <a:cs typeface="Arial" panose="020B0604020202020204" pitchFamily="34" charset="0"/>
              </a:rPr>
              <a:t> Therapeutics. Inc. </a:t>
            </a:r>
          </a:p>
        </p:txBody>
      </p:sp>
      <p:sp>
        <p:nvSpPr>
          <p:cNvPr id="43" name="Text Placeholder 1">
            <a:extLst>
              <a:ext uri="{FF2B5EF4-FFF2-40B4-BE49-F238E27FC236}">
                <a16:creationId xmlns:a16="http://schemas.microsoft.com/office/drawing/2014/main" id="{6B304855-08F1-4850-BF97-788E90AC231C}"/>
              </a:ext>
            </a:extLst>
          </p:cNvPr>
          <p:cNvSpPr txBox="1">
            <a:spLocks/>
          </p:cNvSpPr>
          <p:nvPr/>
        </p:nvSpPr>
        <p:spPr>
          <a:xfrm>
            <a:off x="4738255" y="1137384"/>
            <a:ext cx="31228038" cy="5762179"/>
          </a:xfrm>
          <a:prstGeom prst="rect">
            <a:avLst/>
          </a:prstGeom>
        </p:spPr>
        <p:txBody>
          <a:bodyPr/>
          <a:lstStyle>
            <a:lvl1pPr marL="0" indent="0" algn="l" defTabSz="3780038" rtl="0" eaLnBrk="1" latinLnBrk="0" hangingPunct="1">
              <a:lnSpc>
                <a:spcPct val="90000"/>
              </a:lnSpc>
              <a:spcBef>
                <a:spcPts val="1417"/>
              </a:spcBef>
              <a:buFont typeface="Arial" panose="020B0604020202020204" pitchFamily="34" charset="0"/>
              <a:buNone/>
              <a:defRPr sz="6850" b="1" kern="1200">
                <a:solidFill>
                  <a:srgbClr val="D1D4B2"/>
                </a:solidFill>
                <a:latin typeface="Arial" panose="020B0604020202020204" pitchFamily="34" charset="0"/>
                <a:ea typeface="+mn-ea"/>
                <a:cs typeface="Arial" panose="020B0604020202020204" pitchFamily="34" charset="0"/>
              </a:defRPr>
            </a:lvl1pPr>
            <a:lvl2pPr marL="2835029" indent="-945010" algn="l" defTabSz="3780038" rtl="0" eaLnBrk="1" latinLnBrk="0" hangingPunct="1">
              <a:lnSpc>
                <a:spcPct val="90000"/>
              </a:lnSpc>
              <a:spcBef>
                <a:spcPts val="2067"/>
              </a:spcBef>
              <a:buFont typeface="Arial" panose="020B0604020202020204" pitchFamily="34" charset="0"/>
              <a:buChar char="•"/>
              <a:defRPr sz="9921" kern="1200">
                <a:solidFill>
                  <a:schemeClr val="tx1"/>
                </a:solidFill>
                <a:latin typeface="+mn-lt"/>
                <a:ea typeface="+mn-ea"/>
                <a:cs typeface="+mn-cs"/>
              </a:defRPr>
            </a:lvl2pPr>
            <a:lvl3pPr marL="4725048" indent="-945010" algn="l" defTabSz="3780038" rtl="0" eaLnBrk="1" latinLnBrk="0" hangingPunct="1">
              <a:lnSpc>
                <a:spcPct val="90000"/>
              </a:lnSpc>
              <a:spcBef>
                <a:spcPts val="2067"/>
              </a:spcBef>
              <a:buFont typeface="Arial" panose="020B0604020202020204" pitchFamily="34" charset="0"/>
              <a:buChar char="•"/>
              <a:defRPr sz="8268" kern="1200">
                <a:solidFill>
                  <a:schemeClr val="tx1"/>
                </a:solidFill>
                <a:latin typeface="+mn-lt"/>
                <a:ea typeface="+mn-ea"/>
                <a:cs typeface="+mn-cs"/>
              </a:defRPr>
            </a:lvl3pPr>
            <a:lvl4pPr marL="6615067"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4pPr>
            <a:lvl5pPr marL="8505086"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5pPr>
            <a:lvl6pPr marL="10395105"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6pPr>
            <a:lvl7pPr marL="12285124"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7pPr>
            <a:lvl8pPr marL="14175143"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8pPr>
            <a:lvl9pPr marL="16065162"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9pPr>
          </a:lstStyle>
          <a:p>
            <a:pPr marL="0" marR="0" lvl="0" indent="0" algn="l" defTabSz="3780038" rtl="0" eaLnBrk="1" fontAlgn="auto" latinLnBrk="0" hangingPunct="1">
              <a:lnSpc>
                <a:spcPct val="90000"/>
              </a:lnSpc>
              <a:spcBef>
                <a:spcPts val="1417"/>
              </a:spcBef>
              <a:spcAft>
                <a:spcPts val="0"/>
              </a:spcAft>
              <a:buClrTx/>
              <a:buSzTx/>
              <a:buFont typeface="Arial" panose="020B0604020202020204" pitchFamily="34" charset="0"/>
              <a:buNone/>
              <a:tabLst/>
              <a:defRPr/>
            </a:pPr>
            <a:r>
              <a:rPr kumimoji="0" lang="en-CA" sz="7400" b="1" i="0" u="none" strike="noStrike" kern="1200" cap="none" spc="0" normalizeH="0" baseline="0" noProof="0" dirty="0">
                <a:ln>
                  <a:noFill/>
                </a:ln>
                <a:solidFill>
                  <a:srgbClr val="003F5F"/>
                </a:solidFill>
                <a:effectLst/>
                <a:uLnTx/>
                <a:uFillTx/>
                <a:latin typeface="Calibri (Body)"/>
                <a:ea typeface="+mn-ea"/>
                <a:cs typeface="Calibri (Body)"/>
              </a:rPr>
              <a:t>Phase Ia and Ib Double-Blind Randomized Clinical Study to Evaluate the Safety,</a:t>
            </a:r>
          </a:p>
          <a:p>
            <a:pPr marL="0" marR="0" lvl="0" indent="0" algn="l" defTabSz="3780038" rtl="0" eaLnBrk="1" fontAlgn="auto" latinLnBrk="0" hangingPunct="1">
              <a:lnSpc>
                <a:spcPct val="90000"/>
              </a:lnSpc>
              <a:spcBef>
                <a:spcPts val="1417"/>
              </a:spcBef>
              <a:spcAft>
                <a:spcPts val="0"/>
              </a:spcAft>
              <a:buClrTx/>
              <a:buSzTx/>
              <a:buFont typeface="Arial" panose="020B0604020202020204" pitchFamily="34" charset="0"/>
              <a:buNone/>
              <a:tabLst/>
              <a:defRPr/>
            </a:pPr>
            <a:r>
              <a:rPr kumimoji="0" lang="en-CA" sz="7400" b="1" i="0" u="none" strike="noStrike" kern="1200" cap="none" spc="0" normalizeH="0" baseline="0" noProof="0" dirty="0">
                <a:ln>
                  <a:noFill/>
                </a:ln>
                <a:solidFill>
                  <a:srgbClr val="003F5F"/>
                </a:solidFill>
                <a:effectLst/>
                <a:uLnTx/>
                <a:uFillTx/>
                <a:latin typeface="Calibri (Body)"/>
                <a:ea typeface="+mn-ea"/>
                <a:cs typeface="Calibri (Body)"/>
              </a:rPr>
              <a:t>Tolerability and Pharmacokinetics of a Novel Oral Amphotericin B Formulation (ICo-019) in Healthy Human Subjects</a:t>
            </a:r>
            <a:endParaRPr kumimoji="0" lang="en-US" sz="7400" b="1" i="0" u="none" strike="noStrike" kern="1200" cap="none" spc="0" normalizeH="0" baseline="0" noProof="0" dirty="0">
              <a:ln>
                <a:noFill/>
              </a:ln>
              <a:solidFill>
                <a:srgbClr val="003F5F"/>
              </a:solidFill>
              <a:effectLst/>
              <a:uLnTx/>
              <a:uFillTx/>
              <a:latin typeface="Calibri (Body)"/>
              <a:ea typeface="+mn-ea"/>
              <a:cs typeface="Calibri (Body)"/>
            </a:endParaRPr>
          </a:p>
          <a:p>
            <a:pPr marL="0" marR="0" lvl="0" indent="0" algn="l" defTabSz="3780038" rtl="0" eaLnBrk="1" fontAlgn="auto" latinLnBrk="0" hangingPunct="1">
              <a:lnSpc>
                <a:spcPct val="90000"/>
              </a:lnSpc>
              <a:spcBef>
                <a:spcPts val="1417"/>
              </a:spcBef>
              <a:spcAft>
                <a:spcPts val="0"/>
              </a:spcAft>
              <a:buClrTx/>
              <a:buSzTx/>
              <a:buFont typeface="Arial" panose="020B0604020202020204" pitchFamily="34" charset="0"/>
              <a:buNone/>
              <a:tabLst/>
              <a:defRPr/>
            </a:pPr>
            <a:r>
              <a:rPr lang="en-US" sz="6000" dirty="0">
                <a:solidFill>
                  <a:srgbClr val="3994CE"/>
                </a:solidFill>
                <a:latin typeface="Calibri (Body)"/>
                <a:cs typeface="Calibri (Body)"/>
              </a:rPr>
              <a:t>Peter Hnik, Ellen K. Wasan and Kishor M. Wasan </a:t>
            </a:r>
            <a:endParaRPr kumimoji="0" lang="en-US" sz="6000" b="1" i="0" u="none" strike="noStrike" kern="1200" cap="none" spc="0" normalizeH="0" baseline="0" noProof="0" dirty="0">
              <a:ln>
                <a:noFill/>
              </a:ln>
              <a:solidFill>
                <a:srgbClr val="3994CE"/>
              </a:solidFill>
              <a:effectLst/>
              <a:uLnTx/>
              <a:uFillTx/>
              <a:latin typeface="Calibri (Body)"/>
              <a:ea typeface="+mn-ea"/>
              <a:cs typeface="Calibri (Body)"/>
            </a:endParaRPr>
          </a:p>
          <a:p>
            <a:pPr marL="0" marR="0" lvl="0" indent="0" algn="l" defTabSz="3780038" rtl="0" eaLnBrk="1" fontAlgn="auto" latinLnBrk="0" hangingPunct="1">
              <a:lnSpc>
                <a:spcPct val="90000"/>
              </a:lnSpc>
              <a:spcBef>
                <a:spcPts val="1417"/>
              </a:spcBef>
              <a:spcAft>
                <a:spcPts val="0"/>
              </a:spcAft>
              <a:buClrTx/>
              <a:buSzTx/>
              <a:buFont typeface="Arial" panose="020B0604020202020204" pitchFamily="34" charset="0"/>
              <a:buNone/>
              <a:tabLst/>
              <a:defRPr/>
            </a:pPr>
            <a:r>
              <a:rPr lang="en-US" sz="6000" dirty="0">
                <a:solidFill>
                  <a:srgbClr val="3994CE"/>
                </a:solidFill>
                <a:latin typeface="Calibri (Body)"/>
                <a:cs typeface="Calibri (Body)"/>
              </a:rPr>
              <a:t>iCo Therapeutics Inc., University of Saskatchewan and University of British Columbia </a:t>
            </a:r>
            <a:endParaRPr kumimoji="0" lang="en-US" sz="6000" b="1" i="0" u="none" strike="noStrike" kern="1200" cap="none" spc="0" normalizeH="0" baseline="0" noProof="0" dirty="0">
              <a:ln>
                <a:noFill/>
              </a:ln>
              <a:solidFill>
                <a:srgbClr val="3994CE"/>
              </a:solidFill>
              <a:effectLst/>
              <a:uLnTx/>
              <a:uFillTx/>
              <a:latin typeface="Calibri (Body)"/>
              <a:ea typeface="+mn-ea"/>
              <a:cs typeface="Calibri (Body)"/>
            </a:endParaRPr>
          </a:p>
          <a:p>
            <a:pPr marL="0" marR="0" lvl="0" indent="0" algn="l" defTabSz="3780038" rtl="0" eaLnBrk="1" fontAlgn="auto" latinLnBrk="0" hangingPunct="1">
              <a:lnSpc>
                <a:spcPct val="90000"/>
              </a:lnSpc>
              <a:spcBef>
                <a:spcPts val="1417"/>
              </a:spcBef>
              <a:spcAft>
                <a:spcPts val="0"/>
              </a:spcAft>
              <a:buClrTx/>
              <a:buSzTx/>
              <a:buFont typeface="Arial" panose="020B0604020202020204" pitchFamily="34" charset="0"/>
              <a:buNone/>
              <a:tabLst/>
              <a:defRPr/>
            </a:pPr>
            <a:endParaRPr kumimoji="0" lang="en-US" sz="6850" b="1" i="0" u="none" strike="noStrike" kern="1200" cap="none" spc="0" normalizeH="0" baseline="0" noProof="0" dirty="0">
              <a:ln>
                <a:noFill/>
              </a:ln>
              <a:solidFill>
                <a:srgbClr val="083F64"/>
              </a:solidFill>
              <a:effectLst/>
              <a:uLnTx/>
              <a:uFillTx/>
              <a:latin typeface="Calibri (Body)"/>
              <a:ea typeface="+mn-ea"/>
              <a:cs typeface="Calibri (Body)"/>
            </a:endParaRPr>
          </a:p>
        </p:txBody>
      </p:sp>
      <p:sp>
        <p:nvSpPr>
          <p:cNvPr id="46" name="TextBox 10">
            <a:extLst>
              <a:ext uri="{FF2B5EF4-FFF2-40B4-BE49-F238E27FC236}">
                <a16:creationId xmlns:a16="http://schemas.microsoft.com/office/drawing/2014/main" id="{75714471-ED39-4221-85AF-5E6645BC2CCB}"/>
              </a:ext>
            </a:extLst>
          </p:cNvPr>
          <p:cNvSpPr txBox="1">
            <a:spLocks noChangeArrowheads="1"/>
          </p:cNvSpPr>
          <p:nvPr/>
        </p:nvSpPr>
        <p:spPr bwMode="auto">
          <a:xfrm>
            <a:off x="37395165" y="29501430"/>
            <a:ext cx="12601199" cy="2559989"/>
          </a:xfrm>
          <a:prstGeom prst="rect">
            <a:avLst/>
          </a:prstGeom>
          <a:solidFill>
            <a:schemeClr val="bg1">
              <a:lumMod val="65000"/>
              <a:alpha val="20000"/>
            </a:schemeClr>
          </a:solidFill>
          <a:ln w="9525">
            <a:solidFill>
              <a:srgbClr val="003F5F"/>
            </a:solidFill>
            <a:miter lim="800000"/>
            <a:headEnd/>
            <a:tailEnd/>
          </a:ln>
        </p:spPr>
        <p:txBody>
          <a:bodyPr anchor="ctr">
            <a:noAutofit/>
          </a:bodyPr>
          <a:lstStyle>
            <a:lvl1pPr eaLnBrk="0" hangingPunct="0">
              <a:spcBef>
                <a:spcPct val="20000"/>
              </a:spcBef>
              <a:buFont typeface="Arial" charset="0"/>
              <a:buChar char="•"/>
              <a:defRPr sz="15100">
                <a:solidFill>
                  <a:schemeClr val="tx1"/>
                </a:solidFill>
                <a:latin typeface="Calibri" pitchFamily="34" charset="0"/>
              </a:defRPr>
            </a:lvl1pPr>
            <a:lvl2pPr marL="742950" indent="-285750" eaLnBrk="0" hangingPunct="0">
              <a:spcBef>
                <a:spcPct val="20000"/>
              </a:spcBef>
              <a:buFont typeface="Arial" charset="0"/>
              <a:buChar char="–"/>
              <a:defRPr sz="13200">
                <a:solidFill>
                  <a:schemeClr val="tx1"/>
                </a:solidFill>
                <a:latin typeface="Calibri" pitchFamily="34" charset="0"/>
              </a:defRPr>
            </a:lvl2pPr>
            <a:lvl3pPr marL="1143000" indent="-228600" eaLnBrk="0" hangingPunct="0">
              <a:spcBef>
                <a:spcPct val="20000"/>
              </a:spcBef>
              <a:buFont typeface="Arial" charset="0"/>
              <a:buChar char="•"/>
              <a:defRPr sz="11300">
                <a:solidFill>
                  <a:schemeClr val="tx1"/>
                </a:solidFill>
                <a:latin typeface="Calibri" pitchFamily="34" charset="0"/>
              </a:defRPr>
            </a:lvl3pPr>
            <a:lvl4pPr marL="1600200" indent="-228600" eaLnBrk="0" hangingPunct="0">
              <a:spcBef>
                <a:spcPct val="20000"/>
              </a:spcBef>
              <a:buFont typeface="Arial" charset="0"/>
              <a:buChar char="–"/>
              <a:defRPr sz="9400">
                <a:solidFill>
                  <a:schemeClr val="tx1"/>
                </a:solidFill>
                <a:latin typeface="Calibri" pitchFamily="34" charset="0"/>
              </a:defRPr>
            </a:lvl4pPr>
            <a:lvl5pPr marL="2057400" indent="-228600" eaLnBrk="0" hangingPunct="0">
              <a:spcBef>
                <a:spcPct val="20000"/>
              </a:spcBef>
              <a:buFont typeface="Arial" charset="0"/>
              <a:buChar char="»"/>
              <a:defRPr sz="9400">
                <a:solidFill>
                  <a:schemeClr val="tx1"/>
                </a:solidFill>
                <a:latin typeface="Calibri" pitchFamily="34" charset="0"/>
              </a:defRPr>
            </a:lvl5pPr>
            <a:lvl6pPr marL="2514600" indent="-228600" defTabSz="4319588" eaLnBrk="0" fontAlgn="base" hangingPunct="0">
              <a:spcBef>
                <a:spcPct val="20000"/>
              </a:spcBef>
              <a:spcAft>
                <a:spcPct val="0"/>
              </a:spcAft>
              <a:buFont typeface="Arial" charset="0"/>
              <a:buChar char="»"/>
              <a:defRPr sz="9400">
                <a:solidFill>
                  <a:schemeClr val="tx1"/>
                </a:solidFill>
                <a:latin typeface="Calibri" pitchFamily="34" charset="0"/>
              </a:defRPr>
            </a:lvl6pPr>
            <a:lvl7pPr marL="2971800" indent="-228600" defTabSz="4319588" eaLnBrk="0" fontAlgn="base" hangingPunct="0">
              <a:spcBef>
                <a:spcPct val="20000"/>
              </a:spcBef>
              <a:spcAft>
                <a:spcPct val="0"/>
              </a:spcAft>
              <a:buFont typeface="Arial" charset="0"/>
              <a:buChar char="»"/>
              <a:defRPr sz="9400">
                <a:solidFill>
                  <a:schemeClr val="tx1"/>
                </a:solidFill>
                <a:latin typeface="Calibri" pitchFamily="34" charset="0"/>
              </a:defRPr>
            </a:lvl7pPr>
            <a:lvl8pPr marL="3429000" indent="-228600" defTabSz="4319588" eaLnBrk="0" fontAlgn="base" hangingPunct="0">
              <a:spcBef>
                <a:spcPct val="20000"/>
              </a:spcBef>
              <a:spcAft>
                <a:spcPct val="0"/>
              </a:spcAft>
              <a:buFont typeface="Arial" charset="0"/>
              <a:buChar char="»"/>
              <a:defRPr sz="9400">
                <a:solidFill>
                  <a:schemeClr val="tx1"/>
                </a:solidFill>
                <a:latin typeface="Calibri" pitchFamily="34" charset="0"/>
              </a:defRPr>
            </a:lvl8pPr>
            <a:lvl9pPr marL="3886200" indent="-228600" defTabSz="4319588" eaLnBrk="0" fontAlgn="base" hangingPunct="0">
              <a:spcBef>
                <a:spcPct val="20000"/>
              </a:spcBef>
              <a:spcAft>
                <a:spcPct val="0"/>
              </a:spcAft>
              <a:buFont typeface="Arial" charset="0"/>
              <a:buChar char="»"/>
              <a:defRPr sz="9400">
                <a:solidFill>
                  <a:schemeClr val="tx1"/>
                </a:solidFill>
                <a:latin typeface="Calibri" pitchFamily="34" charset="0"/>
              </a:defRPr>
            </a:lvl9pPr>
          </a:lstStyle>
          <a:p>
            <a:pPr algn="ctr" eaLnBrk="1" hangingPunct="1">
              <a:spcBef>
                <a:spcPct val="0"/>
              </a:spcBef>
              <a:buFontTx/>
              <a:buNone/>
            </a:pPr>
            <a:endParaRPr lang="en-US" altLang="en-US" sz="6600" dirty="0">
              <a:solidFill>
                <a:srgbClr val="4AAEAD"/>
              </a:solidFill>
            </a:endParaRPr>
          </a:p>
        </p:txBody>
      </p:sp>
      <p:pic>
        <p:nvPicPr>
          <p:cNvPr id="4" name="Picture 3">
            <a:extLst>
              <a:ext uri="{FF2B5EF4-FFF2-40B4-BE49-F238E27FC236}">
                <a16:creationId xmlns:a16="http://schemas.microsoft.com/office/drawing/2014/main" id="{DD70078F-8D1E-4038-B16E-E61BA7A72922}"/>
              </a:ext>
            </a:extLst>
          </p:cNvPr>
          <p:cNvPicPr>
            <a:picLocks noChangeAspect="1"/>
          </p:cNvPicPr>
          <p:nvPr/>
        </p:nvPicPr>
        <p:blipFill>
          <a:blip r:embed="rId2"/>
          <a:stretch>
            <a:fillRect/>
          </a:stretch>
        </p:blipFill>
        <p:spPr>
          <a:xfrm>
            <a:off x="13305632" y="17175670"/>
            <a:ext cx="12601200" cy="6275175"/>
          </a:xfrm>
          <a:prstGeom prst="rect">
            <a:avLst/>
          </a:prstGeom>
        </p:spPr>
      </p:pic>
      <p:pic>
        <p:nvPicPr>
          <p:cNvPr id="8" name="Picture 7">
            <a:extLst>
              <a:ext uri="{FF2B5EF4-FFF2-40B4-BE49-F238E27FC236}">
                <a16:creationId xmlns:a16="http://schemas.microsoft.com/office/drawing/2014/main" id="{14A9ECD6-A112-4B0F-A3B3-BBC4C8375092}"/>
              </a:ext>
            </a:extLst>
          </p:cNvPr>
          <p:cNvPicPr>
            <a:picLocks noChangeAspect="1"/>
          </p:cNvPicPr>
          <p:nvPr/>
        </p:nvPicPr>
        <p:blipFill>
          <a:blip r:embed="rId3"/>
          <a:stretch>
            <a:fillRect/>
          </a:stretch>
        </p:blipFill>
        <p:spPr>
          <a:xfrm>
            <a:off x="13129168" y="16120596"/>
            <a:ext cx="10288351" cy="1215189"/>
          </a:xfrm>
          <a:prstGeom prst="rect">
            <a:avLst/>
          </a:prstGeom>
        </p:spPr>
      </p:pic>
      <p:pic>
        <p:nvPicPr>
          <p:cNvPr id="15" name="Picture 14">
            <a:extLst>
              <a:ext uri="{FF2B5EF4-FFF2-40B4-BE49-F238E27FC236}">
                <a16:creationId xmlns:a16="http://schemas.microsoft.com/office/drawing/2014/main" id="{F55D806B-ABDE-48C0-B609-D37A2AE5FD50}"/>
              </a:ext>
            </a:extLst>
          </p:cNvPr>
          <p:cNvPicPr>
            <a:picLocks noChangeAspect="1"/>
          </p:cNvPicPr>
          <p:nvPr/>
        </p:nvPicPr>
        <p:blipFill>
          <a:blip r:embed="rId4"/>
          <a:stretch>
            <a:fillRect/>
          </a:stretch>
        </p:blipFill>
        <p:spPr>
          <a:xfrm>
            <a:off x="26329885" y="17175668"/>
            <a:ext cx="10017515" cy="7330251"/>
          </a:xfrm>
          <a:prstGeom prst="rect">
            <a:avLst/>
          </a:prstGeom>
        </p:spPr>
      </p:pic>
      <p:pic>
        <p:nvPicPr>
          <p:cNvPr id="17" name="Picture 16">
            <a:extLst>
              <a:ext uri="{FF2B5EF4-FFF2-40B4-BE49-F238E27FC236}">
                <a16:creationId xmlns:a16="http://schemas.microsoft.com/office/drawing/2014/main" id="{3944247E-B5C5-4C03-93AC-0EF37BC90B1F}"/>
              </a:ext>
            </a:extLst>
          </p:cNvPr>
          <p:cNvPicPr>
            <a:picLocks noChangeAspect="1"/>
          </p:cNvPicPr>
          <p:nvPr/>
        </p:nvPicPr>
        <p:blipFill>
          <a:blip r:embed="rId5"/>
          <a:stretch>
            <a:fillRect/>
          </a:stretch>
        </p:blipFill>
        <p:spPr>
          <a:xfrm>
            <a:off x="13305631" y="24505919"/>
            <a:ext cx="12601200" cy="7030248"/>
          </a:xfrm>
          <a:prstGeom prst="rect">
            <a:avLst/>
          </a:prstGeom>
        </p:spPr>
      </p:pic>
      <p:pic>
        <p:nvPicPr>
          <p:cNvPr id="24" name="Picture 23">
            <a:extLst>
              <a:ext uri="{FF2B5EF4-FFF2-40B4-BE49-F238E27FC236}">
                <a16:creationId xmlns:a16="http://schemas.microsoft.com/office/drawing/2014/main" id="{03B4895C-8687-4F8C-936D-910306142CF7}"/>
              </a:ext>
            </a:extLst>
          </p:cNvPr>
          <p:cNvPicPr>
            <a:picLocks noChangeAspect="1"/>
          </p:cNvPicPr>
          <p:nvPr/>
        </p:nvPicPr>
        <p:blipFill>
          <a:blip r:embed="rId6"/>
          <a:stretch>
            <a:fillRect/>
          </a:stretch>
        </p:blipFill>
        <p:spPr>
          <a:xfrm>
            <a:off x="13004788" y="23264037"/>
            <a:ext cx="12902044" cy="1618236"/>
          </a:xfrm>
          <a:prstGeom prst="rect">
            <a:avLst/>
          </a:prstGeom>
        </p:spPr>
      </p:pic>
      <p:pic>
        <p:nvPicPr>
          <p:cNvPr id="26" name="Picture 25">
            <a:extLst>
              <a:ext uri="{FF2B5EF4-FFF2-40B4-BE49-F238E27FC236}">
                <a16:creationId xmlns:a16="http://schemas.microsoft.com/office/drawing/2014/main" id="{1408AF16-B53E-4ADC-9315-835FC0FA39A3}"/>
              </a:ext>
            </a:extLst>
          </p:cNvPr>
          <p:cNvPicPr>
            <a:picLocks noChangeAspect="1"/>
          </p:cNvPicPr>
          <p:nvPr/>
        </p:nvPicPr>
        <p:blipFill>
          <a:blip r:embed="rId7"/>
          <a:stretch>
            <a:fillRect/>
          </a:stretch>
        </p:blipFill>
        <p:spPr>
          <a:xfrm>
            <a:off x="26507211" y="26012606"/>
            <a:ext cx="9662861" cy="5129224"/>
          </a:xfrm>
          <a:prstGeom prst="rect">
            <a:avLst/>
          </a:prstGeom>
        </p:spPr>
      </p:pic>
      <p:pic>
        <p:nvPicPr>
          <p:cNvPr id="5" name="Picture 4">
            <a:extLst>
              <a:ext uri="{FF2B5EF4-FFF2-40B4-BE49-F238E27FC236}">
                <a16:creationId xmlns:a16="http://schemas.microsoft.com/office/drawing/2014/main" id="{0AE006A0-3EFF-4523-8AB0-EFAC91C97A94}"/>
              </a:ext>
            </a:extLst>
          </p:cNvPr>
          <p:cNvPicPr>
            <a:picLocks noChangeAspect="1"/>
          </p:cNvPicPr>
          <p:nvPr/>
        </p:nvPicPr>
        <p:blipFill>
          <a:blip r:embed="rId8"/>
          <a:stretch>
            <a:fillRect/>
          </a:stretch>
        </p:blipFill>
        <p:spPr>
          <a:xfrm>
            <a:off x="27866669" y="16120596"/>
            <a:ext cx="6943946" cy="670115"/>
          </a:xfrm>
          <a:prstGeom prst="rect">
            <a:avLst/>
          </a:prstGeom>
        </p:spPr>
      </p:pic>
      <p:pic>
        <p:nvPicPr>
          <p:cNvPr id="9" name="Picture 8">
            <a:extLst>
              <a:ext uri="{FF2B5EF4-FFF2-40B4-BE49-F238E27FC236}">
                <a16:creationId xmlns:a16="http://schemas.microsoft.com/office/drawing/2014/main" id="{315C349B-CBBA-42B8-8849-3F426700F03A}"/>
              </a:ext>
            </a:extLst>
          </p:cNvPr>
          <p:cNvPicPr>
            <a:picLocks noChangeAspect="1"/>
          </p:cNvPicPr>
          <p:nvPr/>
        </p:nvPicPr>
        <p:blipFill>
          <a:blip r:embed="rId9"/>
          <a:stretch>
            <a:fillRect/>
          </a:stretch>
        </p:blipFill>
        <p:spPr>
          <a:xfrm>
            <a:off x="27602795" y="24755148"/>
            <a:ext cx="7981609" cy="559294"/>
          </a:xfrm>
          <a:prstGeom prst="rect">
            <a:avLst/>
          </a:prstGeom>
        </p:spPr>
      </p:pic>
      <p:pic>
        <p:nvPicPr>
          <p:cNvPr id="13" name="Picture 12">
            <a:extLst>
              <a:ext uri="{FF2B5EF4-FFF2-40B4-BE49-F238E27FC236}">
                <a16:creationId xmlns:a16="http://schemas.microsoft.com/office/drawing/2014/main" id="{9B113D0A-F7C8-4178-9657-A7070D5FC451}"/>
              </a:ext>
            </a:extLst>
          </p:cNvPr>
          <p:cNvPicPr>
            <a:picLocks noChangeAspect="1"/>
          </p:cNvPicPr>
          <p:nvPr/>
        </p:nvPicPr>
        <p:blipFill>
          <a:blip r:embed="rId10"/>
          <a:stretch>
            <a:fillRect/>
          </a:stretch>
        </p:blipFill>
        <p:spPr>
          <a:xfrm>
            <a:off x="38361753" y="29945492"/>
            <a:ext cx="2616126" cy="1916198"/>
          </a:xfrm>
          <a:prstGeom prst="rect">
            <a:avLst/>
          </a:prstGeom>
        </p:spPr>
      </p:pic>
      <p:pic>
        <p:nvPicPr>
          <p:cNvPr id="14" name="Picture 13">
            <a:extLst>
              <a:ext uri="{FF2B5EF4-FFF2-40B4-BE49-F238E27FC236}">
                <a16:creationId xmlns:a16="http://schemas.microsoft.com/office/drawing/2014/main" id="{8F3C6073-DDBB-456C-9E42-17C2FD2832B0}"/>
              </a:ext>
            </a:extLst>
          </p:cNvPr>
          <p:cNvPicPr>
            <a:picLocks noChangeAspect="1"/>
          </p:cNvPicPr>
          <p:nvPr/>
        </p:nvPicPr>
        <p:blipFill>
          <a:blip r:embed="rId11"/>
          <a:stretch>
            <a:fillRect/>
          </a:stretch>
        </p:blipFill>
        <p:spPr>
          <a:xfrm>
            <a:off x="35966293" y="665359"/>
            <a:ext cx="9491623" cy="6432172"/>
          </a:xfrm>
          <a:prstGeom prst="rect">
            <a:avLst/>
          </a:prstGeom>
        </p:spPr>
      </p:pic>
    </p:spTree>
    <p:extLst>
      <p:ext uri="{BB962C8B-B14F-4D97-AF65-F5344CB8AC3E}">
        <p14:creationId xmlns:p14="http://schemas.microsoft.com/office/powerpoint/2010/main" val="252903573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1853</TotalTime>
  <Words>856</Words>
  <Application>Microsoft Office PowerPoint</Application>
  <PresentationFormat>Custom</PresentationFormat>
  <Paragraphs>23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(Body)</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Pamela Ortiz</dc:creator>
  <cp:lastModifiedBy>Dr. Kishor Wasan</cp:lastModifiedBy>
  <cp:revision>82</cp:revision>
  <dcterms:created xsi:type="dcterms:W3CDTF">2016-11-22T18:17:53Z</dcterms:created>
  <dcterms:modified xsi:type="dcterms:W3CDTF">2021-01-09T13:49:28Z</dcterms:modified>
</cp:coreProperties>
</file>