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notesMasterIdLst>
    <p:notesMasterId r:id="rId3"/>
  </p:notesMasterIdLst>
  <p:sldIdLst>
    <p:sldId id="304" r:id="rId2"/>
  </p:sldIdLst>
  <p:sldSz cx="49377600" cy="32918400"/>
  <p:notesSz cx="6858000" cy="9144000"/>
  <p:embeddedFontLst>
    <p:embeddedFont>
      <p:font typeface="Calibri" panose="020F0502020204030204" pitchFamily="34" charset="0"/>
      <p:regular r:id="rId4"/>
      <p:bold r:id="rId5"/>
      <p:italic r:id="rId6"/>
      <p:boldItalic r:id="rId7"/>
    </p:embeddedFont>
    <p:embeddedFont>
      <p:font typeface="Calibri Light" panose="020F0302020204030204" pitchFamily="34" charset="0"/>
      <p:regular r:id="rId8"/>
      <p:italic r:id="rId9"/>
    </p:embeddedFont>
    <p:embeddedFont>
      <p:font typeface="Lato" panose="020B0604020202020204" charset="0"/>
      <p:regular r:id="rId10"/>
      <p:bold r:id="rId11"/>
      <p:italic r:id="rId12"/>
      <p:boldItalic r:id="rId13"/>
    </p:embeddedFont>
    <p:embeddedFont>
      <p:font typeface="Lato Black" panose="020B0604020202020204" charset="0"/>
      <p:bold r:id="rId14"/>
      <p:italic r:id="rId15"/>
      <p:boldItalic r:id="rId16"/>
    </p:embeddedFont>
    <p:embeddedFont>
      <p:font typeface="Lato Medium" panose="020B0604020202020204" charset="0"/>
      <p:regular r:id="rId1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5576" userDrawn="1">
          <p15:clr>
            <a:srgbClr val="A4A3A4"/>
          </p15:clr>
        </p15:guide>
        <p15:guide id="3" pos="6024" userDrawn="1">
          <p15:clr>
            <a:srgbClr val="A4A3A4"/>
          </p15:clr>
        </p15:guide>
        <p15:guide id="4" pos="264" userDrawn="1">
          <p15:clr>
            <a:srgbClr val="A4A3A4"/>
          </p15:clr>
        </p15:guide>
        <p15:guide id="5" pos="744" userDrawn="1">
          <p15:clr>
            <a:srgbClr val="A4A3A4"/>
          </p15:clr>
        </p15:guide>
        <p15:guide id="6" orient="horz"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0024"/>
    <a:srgbClr val="1C4C39"/>
    <a:srgbClr val="215942"/>
    <a:srgbClr val="7A0029"/>
    <a:srgbClr val="800000"/>
    <a:srgbClr val="A50021"/>
    <a:srgbClr val="E04336"/>
    <a:srgbClr val="FF8A80"/>
    <a:srgbClr val="E91E63"/>
    <a:srgbClr val="FFD5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78" autoAdjust="0"/>
    <p:restoredTop sz="90319" autoAdjust="0"/>
  </p:normalViewPr>
  <p:slideViewPr>
    <p:cSldViewPr snapToGrid="0" showGuides="1">
      <p:cViewPr>
        <p:scale>
          <a:sx n="22" d="100"/>
          <a:sy n="22" d="100"/>
        </p:scale>
        <p:origin x="30" y="18"/>
      </p:cViewPr>
      <p:guideLst>
        <p:guide pos="15576"/>
        <p:guide pos="6024"/>
        <p:guide pos="264"/>
        <p:guide pos="744"/>
        <p:guide orient="horz"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presProps" Target="presProps.xml"/><Relationship Id="rId3" Type="http://schemas.openxmlformats.org/officeDocument/2006/relationships/notesMaster" Target="notesMasters/notesMaster1.xml"/><Relationship Id="rId21" Type="http://schemas.openxmlformats.org/officeDocument/2006/relationships/tableStyles" Target="tableStyles.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1CB04D-1C75-43E0-9B64-B7DDAA42BB2C}" type="datetimeFigureOut">
              <a:rPr lang="en-US" smtClean="0"/>
              <a:t>1/14/2021</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6C2670-3342-473C-969D-FDFF399F2050}" type="slidenum">
              <a:rPr lang="en-US" smtClean="0"/>
              <a:t>‹#›</a:t>
            </a:fld>
            <a:endParaRPr lang="en-US"/>
          </a:p>
        </p:txBody>
      </p:sp>
    </p:spTree>
    <p:extLst>
      <p:ext uri="{BB962C8B-B14F-4D97-AF65-F5344CB8AC3E}">
        <p14:creationId xmlns:p14="http://schemas.microsoft.com/office/powerpoint/2010/main" val="831749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pPr marL="171450" indent="-171450">
              <a:buFont typeface="Arial" panose="020B0604020202020204" pitchFamily="34" charset="0"/>
              <a:buChar char="•"/>
            </a:pPr>
            <a:r>
              <a:rPr lang="en-US" dirty="0"/>
              <a:t>In </a:t>
            </a:r>
            <a:r>
              <a:rPr lang="en-US" dirty="0" err="1"/>
              <a:t>Powerpoint</a:t>
            </a:r>
            <a:r>
              <a:rPr lang="en-US" dirty="0"/>
              <a:t>, click View &gt; Guides</a:t>
            </a:r>
          </a:p>
          <a:p>
            <a:pPr marL="171450" indent="-171450">
              <a:buFont typeface="Arial" panose="020B0604020202020204" pitchFamily="34" charset="0"/>
              <a:buChar char="•"/>
            </a:pPr>
            <a:r>
              <a:rPr lang="en-US" dirty="0"/>
              <a:t>Keep text within gutter guides.</a:t>
            </a:r>
          </a:p>
          <a:p>
            <a:pPr marL="171450" indent="-171450">
              <a:buFont typeface="Arial" panose="020B0604020202020204" pitchFamily="34" charset="0"/>
              <a:buChar char="•"/>
            </a:pPr>
            <a:r>
              <a:rPr lang="en-US" dirty="0"/>
              <a:t>Author list: Don’t split names onto two lines (e.g., “Jimmy [break] Smith”). If that happens, use a new line, unless you need the space. </a:t>
            </a:r>
            <a:r>
              <a:rPr lang="en-US" b="1" dirty="0"/>
              <a:t>Bold the first names of anybody who’s presenting</a:t>
            </a:r>
            <a:r>
              <a:rPr lang="en-US" dirty="0"/>
              <a:t> in person.</a:t>
            </a:r>
          </a:p>
          <a:p>
            <a:pPr marL="171450" indent="-171450">
              <a:buFont typeface="Arial" panose="020B0604020202020204" pitchFamily="34" charset="0"/>
              <a:buChar char="•"/>
            </a:pPr>
            <a:r>
              <a:rPr lang="en-US" dirty="0"/>
              <a:t>Intro/methods/result: </a:t>
            </a:r>
            <a:r>
              <a:rPr lang="en-US" b="1" dirty="0"/>
              <a:t>Do not drop below font size 28</a:t>
            </a:r>
            <a:r>
              <a:rPr lang="en-US" dirty="0"/>
              <a:t>, but if you have extra space, jack up the font size until the space is full.</a:t>
            </a:r>
          </a:p>
          <a:p>
            <a:pPr marL="171450" indent="-171450">
              <a:buFont typeface="Arial" panose="020B0604020202020204" pitchFamily="34" charset="0"/>
              <a:buChar char="•"/>
            </a:pPr>
            <a:r>
              <a:rPr lang="en-US" dirty="0"/>
              <a:t>Do not use color in the sidebars except in graphs/figures. It’ll pull attention from the center and slow interpretation for passersby.</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26C2670-3342-473C-969D-FDFF399F2050}" type="slidenum">
              <a:rPr lang="en-US" smtClean="0"/>
              <a:t>1</a:t>
            </a:fld>
            <a:endParaRPr lang="en-US"/>
          </a:p>
        </p:txBody>
      </p:sp>
    </p:spTree>
    <p:extLst>
      <p:ext uri="{BB962C8B-B14F-4D97-AF65-F5344CB8AC3E}">
        <p14:creationId xmlns:p14="http://schemas.microsoft.com/office/powerpoint/2010/main" val="2290417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03320" y="5387342"/>
            <a:ext cx="4197096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6172200" y="17289782"/>
            <a:ext cx="370332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123412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4288737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335848" y="1752600"/>
            <a:ext cx="10647045"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394713" y="1752600"/>
            <a:ext cx="31323915"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503513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4147106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68995" y="8206749"/>
            <a:ext cx="4258818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3368995" y="22029429"/>
            <a:ext cx="4258818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135061-2F74-46D4-9F8F-C77EF304855D}"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699797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394710" y="8763000"/>
            <a:ext cx="209854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4997410" y="8763000"/>
            <a:ext cx="209854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135061-2F74-46D4-9F8F-C77EF304855D}"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590371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01141" y="1752607"/>
            <a:ext cx="425881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401147" y="8069582"/>
            <a:ext cx="20889036"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401147" y="12024360"/>
            <a:ext cx="20889036"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4997413" y="8069582"/>
            <a:ext cx="20991911"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4997413" y="12024360"/>
            <a:ext cx="20991911"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135061-2F74-46D4-9F8F-C77EF304855D}" type="datetimeFigureOut">
              <a:rPr lang="en-US" smtClean="0"/>
              <a:t>1/14/2021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404647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135061-2F74-46D4-9F8F-C77EF304855D}" type="datetimeFigureOut">
              <a:rPr lang="en-US" smtClean="0"/>
              <a:t>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624267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35061-2F74-46D4-9F8F-C77EF304855D}" type="datetimeFigureOut">
              <a:rPr lang="en-US" smtClean="0"/>
              <a:t>1/14/2021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564830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01142" y="2194560"/>
            <a:ext cx="15925561"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20991911" y="4739647"/>
            <a:ext cx="2499741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01142" y="9875520"/>
            <a:ext cx="15925561"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899139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01142" y="2194560"/>
            <a:ext cx="15925561"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20991911" y="4739647"/>
            <a:ext cx="2499741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401142" y="9875520"/>
            <a:ext cx="15925561"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412107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94710" y="1752607"/>
            <a:ext cx="425881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394710" y="8763000"/>
            <a:ext cx="4258818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394710" y="30510487"/>
            <a:ext cx="1110996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3F135061-2F74-46D4-9F8F-C77EF304855D}" type="datetimeFigureOut">
              <a:rPr lang="en-US" smtClean="0"/>
              <a:t>1/14/2021</a:t>
            </a:fld>
            <a:endParaRPr lang="en-US"/>
          </a:p>
        </p:txBody>
      </p:sp>
      <p:sp>
        <p:nvSpPr>
          <p:cNvPr id="5" name="Footer Placeholder 4"/>
          <p:cNvSpPr>
            <a:spLocks noGrp="1"/>
          </p:cNvSpPr>
          <p:nvPr>
            <p:ph type="ftr" sz="quarter" idx="3"/>
          </p:nvPr>
        </p:nvSpPr>
        <p:spPr>
          <a:xfrm>
            <a:off x="16356330" y="30510487"/>
            <a:ext cx="1666494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4872930" y="30510487"/>
            <a:ext cx="1110996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63FC52CE-B062-47D6-A8CB-AF6B214D1AE5}" type="slidenum">
              <a:rPr lang="en-US" smtClean="0"/>
              <a:t>‹#›</a:t>
            </a:fld>
            <a:endParaRPr lang="en-US"/>
          </a:p>
        </p:txBody>
      </p:sp>
    </p:spTree>
    <p:extLst>
      <p:ext uri="{BB962C8B-B14F-4D97-AF65-F5344CB8AC3E}">
        <p14:creationId xmlns:p14="http://schemas.microsoft.com/office/powerpoint/2010/main" val="38698224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A0029"/>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CD43CEB-C90D-4A47-A364-C09E4478D4EC}"/>
              </a:ext>
            </a:extLst>
          </p:cNvPr>
          <p:cNvSpPr/>
          <p:nvPr/>
        </p:nvSpPr>
        <p:spPr>
          <a:xfrm>
            <a:off x="16334" y="9334"/>
            <a:ext cx="49100400" cy="3339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latin typeface="Lato" panose="020F0502020204030203" pitchFamily="34" charset="0"/>
                <a:cs typeface="Lato" panose="020F0502020204030203" pitchFamily="34" charset="0"/>
              </a:rPr>
              <a:t>Non-Cognitive Predictors of Student Success:</a:t>
            </a:r>
            <a:br>
              <a:rPr lang="en-US" i="1" dirty="0">
                <a:latin typeface="Lato" panose="020F0502020204030203" pitchFamily="34" charset="0"/>
                <a:cs typeface="Lato" panose="020F0502020204030203" pitchFamily="34" charset="0"/>
              </a:rPr>
            </a:br>
            <a:r>
              <a:rPr lang="en-US" i="1" dirty="0">
                <a:latin typeface="Lato" panose="020F0502020204030203" pitchFamily="34" charset="0"/>
                <a:cs typeface="Lato" panose="020F0502020204030203" pitchFamily="34" charset="0"/>
              </a:rPr>
              <a:t>A Predictive Validity Comparison Between Domestic and International Students</a:t>
            </a:r>
          </a:p>
        </p:txBody>
      </p:sp>
      <p:sp>
        <p:nvSpPr>
          <p:cNvPr id="16" name="Rectangle 15">
            <a:extLst>
              <a:ext uri="{FF2B5EF4-FFF2-40B4-BE49-F238E27FC236}">
                <a16:creationId xmlns:a16="http://schemas.microsoft.com/office/drawing/2014/main" id="{678733BE-059C-47B7-9415-5ADF2F3024F1}"/>
              </a:ext>
            </a:extLst>
          </p:cNvPr>
          <p:cNvSpPr/>
          <p:nvPr/>
        </p:nvSpPr>
        <p:spPr>
          <a:xfrm>
            <a:off x="38559411" y="0"/>
            <a:ext cx="10800000" cy="3291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latin typeface="Lato" panose="020F0502020204030203" pitchFamily="34" charset="0"/>
                <a:cs typeface="Lato" panose="020F0502020204030203" pitchFamily="34" charset="0"/>
              </a:rPr>
              <a:t>Non-Cognitive Predictors of Student Success:</a:t>
            </a:r>
            <a:br>
              <a:rPr lang="en-US" i="1" dirty="0">
                <a:latin typeface="Lato" panose="020F0502020204030203" pitchFamily="34" charset="0"/>
                <a:cs typeface="Lato" panose="020F0502020204030203" pitchFamily="34" charset="0"/>
              </a:rPr>
            </a:br>
            <a:r>
              <a:rPr lang="en-US" i="1" dirty="0">
                <a:latin typeface="Lato" panose="020F0502020204030203" pitchFamily="34" charset="0"/>
                <a:cs typeface="Lato" panose="020F0502020204030203" pitchFamily="34" charset="0"/>
              </a:rPr>
              <a:t>A Predictive Validity Comparison Between Domestic and International Students</a:t>
            </a:r>
          </a:p>
        </p:txBody>
      </p:sp>
      <p:sp>
        <p:nvSpPr>
          <p:cNvPr id="5" name="Title 4">
            <a:extLst>
              <a:ext uri="{FF2B5EF4-FFF2-40B4-BE49-F238E27FC236}">
                <a16:creationId xmlns:a16="http://schemas.microsoft.com/office/drawing/2014/main" id="{DDC4359A-7BBB-495A-96DE-65574C0C88E6}"/>
              </a:ext>
            </a:extLst>
          </p:cNvPr>
          <p:cNvSpPr>
            <a:spLocks noGrp="1"/>
          </p:cNvSpPr>
          <p:nvPr>
            <p:ph type="ctrTitle"/>
          </p:nvPr>
        </p:nvSpPr>
        <p:spPr>
          <a:xfrm>
            <a:off x="13242514" y="5303406"/>
            <a:ext cx="22892572" cy="9766767"/>
          </a:xfrm>
        </p:spPr>
        <p:txBody>
          <a:bodyPr anchor="t">
            <a:noAutofit/>
          </a:bodyPr>
          <a:lstStyle/>
          <a:p>
            <a:pPr defTabSz="3703320">
              <a:defRPr/>
            </a:pPr>
            <a:r>
              <a:rPr lang="en-CA" sz="15000" dirty="0">
                <a:solidFill>
                  <a:schemeClr val="bg1"/>
                </a:solidFill>
                <a:latin typeface="Lato" panose="020B0604020202020204" charset="0"/>
              </a:rPr>
              <a:t>Over time, mortality from RA in Canada </a:t>
            </a:r>
            <a:r>
              <a:rPr lang="en-CA" sz="15000" b="1" dirty="0">
                <a:solidFill>
                  <a:schemeClr val="bg1"/>
                </a:solidFill>
                <a:latin typeface="Lato Black" panose="020B0604020202020204" charset="0"/>
              </a:rPr>
              <a:t>decreased</a:t>
            </a:r>
            <a:r>
              <a:rPr lang="en-CA" sz="15000" dirty="0">
                <a:solidFill>
                  <a:schemeClr val="bg1"/>
                </a:solidFill>
                <a:latin typeface="Lato" panose="020B0604020202020204" charset="0"/>
              </a:rPr>
              <a:t>, but disability and overall burden </a:t>
            </a:r>
            <a:r>
              <a:rPr lang="en-CA" sz="15000" b="1" dirty="0">
                <a:solidFill>
                  <a:schemeClr val="bg1"/>
                </a:solidFill>
                <a:latin typeface="Lato Black" panose="020B0604020202020204" charset="0"/>
              </a:rPr>
              <a:t>increased</a:t>
            </a:r>
            <a:r>
              <a:rPr lang="en-CA" sz="15000" dirty="0">
                <a:solidFill>
                  <a:schemeClr val="bg1"/>
                </a:solidFill>
                <a:latin typeface="Lato" panose="020B0604020202020204" charset="0"/>
              </a:rPr>
              <a:t>. </a:t>
            </a:r>
            <a:endParaRPr lang="en-US" sz="15000" dirty="0">
              <a:solidFill>
                <a:schemeClr val="bg1"/>
              </a:solidFill>
              <a:latin typeface="Lato" panose="020B0604020202020204" charset="0"/>
            </a:endParaRPr>
          </a:p>
        </p:txBody>
      </p:sp>
      <p:sp>
        <p:nvSpPr>
          <p:cNvPr id="2" name="Rectangle 1">
            <a:extLst>
              <a:ext uri="{FF2B5EF4-FFF2-40B4-BE49-F238E27FC236}">
                <a16:creationId xmlns:a16="http://schemas.microsoft.com/office/drawing/2014/main" id="{B0C5B857-0E51-4898-BAEF-B471D5E63813}"/>
              </a:ext>
            </a:extLst>
          </p:cNvPr>
          <p:cNvSpPr/>
          <p:nvPr/>
        </p:nvSpPr>
        <p:spPr>
          <a:xfrm>
            <a:off x="-1404" y="9334"/>
            <a:ext cx="10800000" cy="3291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latin typeface="Open Sans"/>
                <a:cs typeface="Lato" panose="020F0502020204030203" pitchFamily="34" charset="0"/>
              </a:rPr>
              <a:t>Non-Cognitive Predictors of Student Success:</a:t>
            </a:r>
            <a:br>
              <a:rPr lang="en-US" i="1" dirty="0">
                <a:latin typeface="Open Sans"/>
                <a:cs typeface="Lato" panose="020F0502020204030203" pitchFamily="34" charset="0"/>
              </a:rPr>
            </a:br>
            <a:r>
              <a:rPr lang="en-US" i="1" dirty="0">
                <a:latin typeface="Open Sans"/>
                <a:cs typeface="Lato" panose="020F0502020204030203" pitchFamily="34" charset="0"/>
              </a:rPr>
              <a:t>A Predictive Validity Comparison Between Domestic and International Students</a:t>
            </a:r>
          </a:p>
        </p:txBody>
      </p:sp>
      <p:sp>
        <p:nvSpPr>
          <p:cNvPr id="3" name="TextBox 2">
            <a:extLst>
              <a:ext uri="{FF2B5EF4-FFF2-40B4-BE49-F238E27FC236}">
                <a16:creationId xmlns:a16="http://schemas.microsoft.com/office/drawing/2014/main" id="{8E35B311-3C19-412C-ADE6-EB2E4158F366}"/>
              </a:ext>
            </a:extLst>
          </p:cNvPr>
          <p:cNvSpPr txBox="1"/>
          <p:nvPr/>
        </p:nvSpPr>
        <p:spPr>
          <a:xfrm>
            <a:off x="684067" y="6852655"/>
            <a:ext cx="9464246" cy="26376451"/>
          </a:xfrm>
          <a:prstGeom prst="rect">
            <a:avLst/>
          </a:prstGeom>
          <a:noFill/>
        </p:spPr>
        <p:txBody>
          <a:bodyPr wrap="square" rtlCol="0">
            <a:spAutoFit/>
          </a:bodyPr>
          <a:lstStyle/>
          <a:p>
            <a:pPr algn="just"/>
            <a:r>
              <a:rPr lang="en-US" sz="4800" b="1" dirty="0">
                <a:cs typeface="Aparajita" panose="020B0502040204020203" pitchFamily="18" charset="0"/>
              </a:rPr>
              <a:t>INTRO</a:t>
            </a:r>
          </a:p>
          <a:p>
            <a:pPr algn="just"/>
            <a:r>
              <a:rPr lang="en-CA" sz="3800" dirty="0">
                <a:ea typeface="SimSun" panose="02010600030101010101" pitchFamily="2" charset="-122"/>
              </a:rPr>
              <a:t>According to the Global Burden of Disease (GBD) Study 2017, over 120,000 individuals had rheumatoid arthritis (RA) in Canada, yet there is no study that evaluates the combined effect of RA on the longevity and quality of life. We aim to (1) describe burden of RA and trends over time from 1990-2017 using GBD data, (2) describe age and sex differences, and (3) compare RA disease burden in Canada to other countries.</a:t>
            </a:r>
          </a:p>
          <a:p>
            <a:pPr algn="just"/>
            <a:br>
              <a:rPr lang="en-US" sz="3600" b="1" dirty="0">
                <a:cs typeface="Aparajita" panose="020B0502040204020203" pitchFamily="18" charset="0"/>
              </a:rPr>
            </a:br>
            <a:r>
              <a:rPr lang="en-US" sz="4800" b="1" dirty="0">
                <a:cs typeface="Aparajita" panose="020B0502040204020203" pitchFamily="18" charset="0"/>
              </a:rPr>
              <a:t>METHODS</a:t>
            </a:r>
          </a:p>
          <a:p>
            <a:pPr marL="742950" indent="-742950" algn="just">
              <a:buFont typeface="+mj-lt"/>
              <a:buAutoNum type="arabicPeriod"/>
            </a:pPr>
            <a:r>
              <a:rPr lang="en-US" sz="3800" dirty="0">
                <a:cs typeface="Arial" panose="020B0604020202020204" pitchFamily="34" charset="0"/>
              </a:rPr>
              <a:t>Disease burden indicators included prevalence, mortality, years of life lost (YLLs), years lived with disability (YLDs), and disability adjusted life years (DALYs).</a:t>
            </a:r>
          </a:p>
          <a:p>
            <a:pPr marL="742950" indent="-742950" algn="just">
              <a:buFont typeface="+mj-lt"/>
              <a:buAutoNum type="arabicPeriod"/>
            </a:pPr>
            <a:r>
              <a:rPr lang="en-US" sz="3800" dirty="0">
                <a:cs typeface="Arial" panose="020B0604020202020204" pitchFamily="34" charset="0"/>
              </a:rPr>
              <a:t>GBD estimated mortality and prevalence rates based on published literature, survey data, patients records, health insurance claims, and administrative health data. </a:t>
            </a:r>
          </a:p>
          <a:p>
            <a:pPr marL="742950" indent="-742950" algn="just">
              <a:buFont typeface="+mj-lt"/>
              <a:buAutoNum type="arabicPeriod"/>
            </a:pPr>
            <a:r>
              <a:rPr lang="en-US" sz="3800" dirty="0">
                <a:cs typeface="Arial" panose="020B0604020202020204" pitchFamily="34" charset="0"/>
              </a:rPr>
              <a:t>DALYs for RA in Canada were compared to DALYs of countries with similar sociodemographic index values (SDI).</a:t>
            </a:r>
          </a:p>
          <a:p>
            <a:pPr marL="742950" indent="-742950" algn="just">
              <a:buFont typeface="+mj-lt"/>
              <a:buAutoNum type="arabicPeriod"/>
            </a:pPr>
            <a:r>
              <a:rPr lang="en-US" sz="3800" dirty="0">
                <a:cs typeface="Arial" panose="020B0604020202020204" pitchFamily="34" charset="0"/>
              </a:rPr>
              <a:t>Data were analyzed by </a:t>
            </a:r>
            <a:r>
              <a:rPr lang="en-US" sz="3800" dirty="0" err="1">
                <a:cs typeface="Arial" panose="020B0604020202020204" pitchFamily="34" charset="0"/>
              </a:rPr>
              <a:t>DisMod</a:t>
            </a:r>
            <a:r>
              <a:rPr lang="en-US" sz="3800" dirty="0">
                <a:cs typeface="Arial" panose="020B0604020202020204" pitchFamily="34" charset="0"/>
              </a:rPr>
              <a:t>-MR 2.1, a Bayesian meta-regression tool. </a:t>
            </a:r>
          </a:p>
          <a:p>
            <a:pPr algn="just"/>
            <a:endParaRPr lang="en-US" sz="3600" dirty="0">
              <a:cs typeface="Arial" panose="020B0604020202020204" pitchFamily="34" charset="0"/>
            </a:endParaRPr>
          </a:p>
          <a:p>
            <a:pPr algn="just"/>
            <a:endParaRPr lang="en-US" sz="1200" b="1" dirty="0">
              <a:cs typeface="Aparajita" panose="020B0502040204020203" pitchFamily="18" charset="0"/>
            </a:endParaRPr>
          </a:p>
          <a:p>
            <a:pPr algn="just"/>
            <a:r>
              <a:rPr lang="en-US" sz="4800" b="1" dirty="0">
                <a:cs typeface="Aparajita" panose="020B0502040204020203" pitchFamily="18" charset="0"/>
              </a:rPr>
              <a:t>RESULTS</a:t>
            </a:r>
          </a:p>
          <a:p>
            <a:pPr marL="571500" indent="-571500">
              <a:buFont typeface="Arial" panose="020B0604020202020204" pitchFamily="34" charset="0"/>
              <a:buChar char="•"/>
            </a:pPr>
            <a:r>
              <a:rPr lang="en-US" sz="3800" dirty="0">
                <a:ea typeface="Calibri" panose="020F0502020204030204" pitchFamily="34" charset="0"/>
              </a:rPr>
              <a:t>Mo</a:t>
            </a:r>
            <a:r>
              <a:rPr lang="en-CA" sz="3800" dirty="0">
                <a:ea typeface="Calibri" panose="020F0502020204030204" pitchFamily="34" charset="0"/>
              </a:rPr>
              <a:t>rtality from RA decreased, but population disability and overall burden increased. </a:t>
            </a:r>
          </a:p>
          <a:p>
            <a:pPr marL="571500" indent="-571500">
              <a:buFont typeface="Arial" panose="020B0604020202020204" pitchFamily="34" charset="0"/>
              <a:buChar char="•"/>
            </a:pPr>
            <a:r>
              <a:rPr lang="en-CA" sz="3800" dirty="0">
                <a:ea typeface="Calibri" panose="020F0502020204030204" pitchFamily="34" charset="0"/>
              </a:rPr>
              <a:t>Disease burden was higher in females and older age groups.</a:t>
            </a:r>
          </a:p>
          <a:p>
            <a:pPr marL="571500" indent="-571500">
              <a:buFont typeface="Arial" panose="020B0604020202020204" pitchFamily="34" charset="0"/>
              <a:buChar char="•"/>
            </a:pPr>
            <a:r>
              <a:rPr lang="en-CA" sz="3800" dirty="0">
                <a:ea typeface="Calibri" panose="020F0502020204030204" pitchFamily="34" charset="0"/>
              </a:rPr>
              <a:t>Canada fares </a:t>
            </a:r>
            <a:r>
              <a:rPr lang="en-CA" sz="3800" dirty="0"/>
              <a:t>better than other countries regarding national RA burden.</a:t>
            </a:r>
          </a:p>
          <a:p>
            <a:pPr algn="just"/>
            <a:endParaRPr lang="en-US" sz="3600" dirty="0">
              <a:cs typeface="Aparajita" panose="020B0502040204020203" pitchFamily="18" charset="0"/>
            </a:endParaRPr>
          </a:p>
          <a:p>
            <a:pPr algn="just"/>
            <a:r>
              <a:rPr lang="en-US" sz="4800" b="1" dirty="0">
                <a:cs typeface="Aparajita" panose="020B0502040204020203" pitchFamily="18" charset="0"/>
              </a:rPr>
              <a:t>DISCUSSION</a:t>
            </a:r>
            <a:endParaRPr lang="en-US" sz="3600" b="1" dirty="0">
              <a:cs typeface="Aparajita" panose="020B0502040204020203" pitchFamily="18" charset="0"/>
            </a:endParaRPr>
          </a:p>
          <a:p>
            <a:pPr algn="just"/>
            <a:r>
              <a:rPr lang="en-CA" sz="3800" dirty="0">
                <a:effectLst/>
                <a:ea typeface="SimSun" panose="02010600030101010101" pitchFamily="2" charset="-122"/>
              </a:rPr>
              <a:t>RA is a major public health challenge for Canada, but it is handling RA relatively well and should continue to follow current treatment strategies</a:t>
            </a:r>
            <a:r>
              <a:rPr lang="en-CA" sz="3800" dirty="0">
                <a:ea typeface="SimSun" panose="02010600030101010101" pitchFamily="2" charset="-122"/>
              </a:rPr>
              <a:t>. However, implementing female-specific RA management strategies would help reduce the national RA disease burden. </a:t>
            </a:r>
            <a:endParaRPr lang="en-US" sz="3800" dirty="0">
              <a:cs typeface="Aparajita" panose="020B0502040204020203" pitchFamily="18" charset="0"/>
            </a:endParaRPr>
          </a:p>
        </p:txBody>
      </p:sp>
      <p:sp>
        <p:nvSpPr>
          <p:cNvPr id="7" name="TextBox 6">
            <a:extLst>
              <a:ext uri="{FF2B5EF4-FFF2-40B4-BE49-F238E27FC236}">
                <a16:creationId xmlns:a16="http://schemas.microsoft.com/office/drawing/2014/main" id="{FCAC4B58-8623-4DBE-951A-DDF821787031}"/>
              </a:ext>
            </a:extLst>
          </p:cNvPr>
          <p:cNvSpPr txBox="1"/>
          <p:nvPr/>
        </p:nvSpPr>
        <p:spPr>
          <a:xfrm>
            <a:off x="39071046" y="3621661"/>
            <a:ext cx="9720000" cy="7694414"/>
          </a:xfrm>
          <a:prstGeom prst="rect">
            <a:avLst/>
          </a:prstGeom>
          <a:noFill/>
        </p:spPr>
        <p:txBody>
          <a:bodyPr wrap="square" rtlCol="0">
            <a:spAutoFit/>
          </a:bodyPr>
          <a:lstStyle/>
          <a:p>
            <a:r>
              <a:rPr lang="en-US" sz="5400" b="1" dirty="0">
                <a:cs typeface="Arial" panose="020B0604020202020204" pitchFamily="34" charset="0"/>
              </a:rPr>
              <a:t>GLOBAL HEALTH IMPLICATIONS</a:t>
            </a:r>
          </a:p>
          <a:p>
            <a:pPr algn="just"/>
            <a:r>
              <a:rPr lang="en-US" sz="4400" dirty="0">
                <a:cs typeface="Arial" panose="020B0604020202020204" pitchFamily="34" charset="0"/>
              </a:rPr>
              <a:t>Having a comprehensive overview of RA disease burden in Canada allows us to draw conclusions about what is working well in the Canadian health care system’s approach to mitigating RA burden in the country. This information can be shared with other counties with worse RA burden to suggest successful treatment strategies. This will ultimately help reduce the overall global RA disease burden. </a:t>
            </a:r>
            <a:endParaRPr lang="en-US" sz="4000" dirty="0">
              <a:cs typeface="Arial" panose="020B0604020202020204" pitchFamily="34" charset="0"/>
            </a:endParaRPr>
          </a:p>
        </p:txBody>
      </p:sp>
      <p:sp>
        <p:nvSpPr>
          <p:cNvPr id="29" name="TextBox 28">
            <a:extLst>
              <a:ext uri="{FF2B5EF4-FFF2-40B4-BE49-F238E27FC236}">
                <a16:creationId xmlns:a16="http://schemas.microsoft.com/office/drawing/2014/main" id="{F5ECD59F-354D-4E6A-BDBE-1042A62B8C4F}"/>
              </a:ext>
            </a:extLst>
          </p:cNvPr>
          <p:cNvSpPr txBox="1"/>
          <p:nvPr/>
        </p:nvSpPr>
        <p:spPr>
          <a:xfrm>
            <a:off x="880491" y="403202"/>
            <a:ext cx="37266619" cy="2800767"/>
          </a:xfrm>
          <a:prstGeom prst="rect">
            <a:avLst/>
          </a:prstGeom>
          <a:noFill/>
          <a:ln>
            <a:noFill/>
          </a:ln>
        </p:spPr>
        <p:txBody>
          <a:bodyPr wrap="square" rtlCol="0">
            <a:spAutoFit/>
          </a:bodyPr>
          <a:lstStyle/>
          <a:p>
            <a:r>
              <a:rPr lang="en-CA" sz="8800" b="1" i="1" dirty="0">
                <a:solidFill>
                  <a:srgbClr val="6C0024"/>
                </a:solidFill>
                <a:latin typeface="Lato" panose="020B0604020202020204" charset="0"/>
                <a:cs typeface="Aharoni" panose="020B0604020202020204" pitchFamily="2" charset="-79"/>
              </a:rPr>
              <a:t>National Burden of Rheumatoid Arthritis in Canada 1990-2017: </a:t>
            </a:r>
            <a:r>
              <a:rPr lang="en-CA" sz="8800" i="1" dirty="0">
                <a:solidFill>
                  <a:srgbClr val="6C0024"/>
                </a:solidFill>
                <a:latin typeface="Lato" panose="020B0604020202020204" charset="0"/>
                <a:cs typeface="Aharoni" panose="020B0604020202020204" pitchFamily="2" charset="-79"/>
              </a:rPr>
              <a:t>Findings from the Global Burden of Disease Study 2017</a:t>
            </a:r>
          </a:p>
        </p:txBody>
      </p:sp>
      <p:sp>
        <p:nvSpPr>
          <p:cNvPr id="30" name="TextBox 29">
            <a:extLst>
              <a:ext uri="{FF2B5EF4-FFF2-40B4-BE49-F238E27FC236}">
                <a16:creationId xmlns:a16="http://schemas.microsoft.com/office/drawing/2014/main" id="{C8896619-6953-4449-9A3C-A61AD6AB2C79}"/>
              </a:ext>
            </a:extLst>
          </p:cNvPr>
          <p:cNvSpPr txBox="1"/>
          <p:nvPr/>
        </p:nvSpPr>
        <p:spPr>
          <a:xfrm>
            <a:off x="940270" y="3777483"/>
            <a:ext cx="9618030" cy="2800767"/>
          </a:xfrm>
          <a:prstGeom prst="rect">
            <a:avLst/>
          </a:prstGeom>
          <a:noFill/>
        </p:spPr>
        <p:txBody>
          <a:bodyPr wrap="square" rtlCol="0">
            <a:spAutoFit/>
          </a:bodyPr>
          <a:lstStyle/>
          <a:p>
            <a:r>
              <a:rPr lang="en-CA" sz="4400" b="1" dirty="0">
                <a:solidFill>
                  <a:srgbClr val="6C0024"/>
                </a:solidFill>
              </a:rPr>
              <a:t>Nejat </a:t>
            </a:r>
            <a:r>
              <a:rPr lang="en-CA" sz="4400" dirty="0">
                <a:solidFill>
                  <a:srgbClr val="6C0024"/>
                </a:solidFill>
              </a:rPr>
              <a:t>Hassen, Diane Lacaille, Alice Xu, </a:t>
            </a:r>
          </a:p>
          <a:p>
            <a:pPr algn="just"/>
            <a:r>
              <a:rPr lang="en-CA" sz="4400" dirty="0">
                <a:solidFill>
                  <a:srgbClr val="6C0024"/>
                </a:solidFill>
              </a:rPr>
              <a:t>Sophia Sidi, Amani </a:t>
            </a:r>
            <a:r>
              <a:rPr lang="en-CA" sz="4400" dirty="0" err="1">
                <a:solidFill>
                  <a:srgbClr val="6C0024"/>
                </a:solidFill>
              </a:rPr>
              <a:t>Alandejani</a:t>
            </a:r>
            <a:r>
              <a:rPr lang="en-CA" sz="4400" dirty="0">
                <a:solidFill>
                  <a:srgbClr val="6C0024"/>
                </a:solidFill>
              </a:rPr>
              <a:t>, </a:t>
            </a:r>
          </a:p>
          <a:p>
            <a:r>
              <a:rPr lang="en-CA" sz="4400" dirty="0" err="1">
                <a:solidFill>
                  <a:srgbClr val="6C0024"/>
                </a:solidFill>
              </a:rPr>
              <a:t>Marjan</a:t>
            </a:r>
            <a:r>
              <a:rPr lang="en-CA" sz="4400" dirty="0">
                <a:solidFill>
                  <a:srgbClr val="6C0024"/>
                </a:solidFill>
              </a:rPr>
              <a:t> </a:t>
            </a:r>
            <a:r>
              <a:rPr lang="en-CA" sz="4400" dirty="0" err="1">
                <a:solidFill>
                  <a:srgbClr val="6C0024"/>
                </a:solidFill>
              </a:rPr>
              <a:t>Mansourian</a:t>
            </a:r>
            <a:r>
              <a:rPr lang="en-CA" sz="4400" dirty="0">
                <a:solidFill>
                  <a:srgbClr val="6C0024"/>
                </a:solidFill>
              </a:rPr>
              <a:t>, </a:t>
            </a:r>
            <a:r>
              <a:rPr lang="en-CA" sz="4400" dirty="0" err="1">
                <a:solidFill>
                  <a:srgbClr val="6C0024"/>
                </a:solidFill>
              </a:rPr>
              <a:t>Nizal</a:t>
            </a:r>
            <a:r>
              <a:rPr lang="en-CA" sz="4400" dirty="0">
                <a:solidFill>
                  <a:srgbClr val="6C0024"/>
                </a:solidFill>
              </a:rPr>
              <a:t> </a:t>
            </a:r>
            <a:r>
              <a:rPr lang="en-CA" sz="4400" dirty="0" err="1">
                <a:solidFill>
                  <a:srgbClr val="6C0024"/>
                </a:solidFill>
              </a:rPr>
              <a:t>Sarrafzadegan</a:t>
            </a:r>
            <a:r>
              <a:rPr lang="en-CA" sz="4400" dirty="0">
                <a:solidFill>
                  <a:srgbClr val="6C0024"/>
                </a:solidFill>
              </a:rPr>
              <a:t>,</a:t>
            </a:r>
            <a:r>
              <a:rPr lang="en-CA" sz="4400" baseline="30000" dirty="0">
                <a:solidFill>
                  <a:srgbClr val="6C0024"/>
                </a:solidFill>
              </a:rPr>
              <a:t> </a:t>
            </a:r>
            <a:endParaRPr lang="en-CA" sz="4400" dirty="0">
              <a:solidFill>
                <a:srgbClr val="6C0024"/>
              </a:solidFill>
            </a:endParaRPr>
          </a:p>
          <a:p>
            <a:r>
              <a:rPr lang="en-CA" sz="4400" dirty="0">
                <a:solidFill>
                  <a:srgbClr val="6C0024"/>
                </a:solidFill>
              </a:rPr>
              <a:t>Jacek Kopec</a:t>
            </a:r>
          </a:p>
        </p:txBody>
      </p:sp>
      <p:sp>
        <p:nvSpPr>
          <p:cNvPr id="31" name="Graphic 18">
            <a:extLst>
              <a:ext uri="{FF2B5EF4-FFF2-40B4-BE49-F238E27FC236}">
                <a16:creationId xmlns:a16="http://schemas.microsoft.com/office/drawing/2014/main" id="{F5B6BCB8-E274-4409-AAF4-6A57A82756C5}"/>
              </a:ext>
            </a:extLst>
          </p:cNvPr>
          <p:cNvSpPr/>
          <p:nvPr/>
        </p:nvSpPr>
        <p:spPr>
          <a:xfrm>
            <a:off x="442680" y="4102460"/>
            <a:ext cx="360430" cy="335196"/>
          </a:xfrm>
          <a:custGeom>
            <a:avLst/>
            <a:gdLst>
              <a:gd name="connsiteX0" fmla="*/ 310594 w 327663"/>
              <a:gd name="connsiteY0" fmla="*/ 219906 h 335196"/>
              <a:gd name="connsiteX1" fmla="*/ 246568 w 327663"/>
              <a:gd name="connsiteY1" fmla="*/ 176217 h 335196"/>
              <a:gd name="connsiteX2" fmla="*/ 212295 w 327663"/>
              <a:gd name="connsiteY2" fmla="*/ 176217 h 335196"/>
              <a:gd name="connsiteX3" fmla="*/ 165217 w 327663"/>
              <a:gd name="connsiteY3" fmla="*/ 189022 h 335196"/>
              <a:gd name="connsiteX4" fmla="*/ 118138 w 327663"/>
              <a:gd name="connsiteY4" fmla="*/ 176217 h 335196"/>
              <a:gd name="connsiteX5" fmla="*/ 83866 w 327663"/>
              <a:gd name="connsiteY5" fmla="*/ 176217 h 335196"/>
              <a:gd name="connsiteX6" fmla="*/ 19839 w 327663"/>
              <a:gd name="connsiteY6" fmla="*/ 219906 h 335196"/>
              <a:gd name="connsiteX7" fmla="*/ 1385 w 327663"/>
              <a:gd name="connsiteY7" fmla="*/ 299750 h 335196"/>
              <a:gd name="connsiteX8" fmla="*/ 165970 w 327663"/>
              <a:gd name="connsiteY8" fmla="*/ 335529 h 335196"/>
              <a:gd name="connsiteX9" fmla="*/ 329802 w 327663"/>
              <a:gd name="connsiteY9" fmla="*/ 299750 h 335196"/>
              <a:gd name="connsiteX10" fmla="*/ 310594 w 327663"/>
              <a:gd name="connsiteY10" fmla="*/ 219906 h 335196"/>
              <a:gd name="connsiteX11" fmla="*/ 165593 w 327663"/>
              <a:gd name="connsiteY11" fmla="*/ 154749 h 335196"/>
              <a:gd name="connsiteX12" fmla="*/ 242425 w 327663"/>
              <a:gd name="connsiteY12" fmla="*/ 77918 h 335196"/>
              <a:gd name="connsiteX13" fmla="*/ 165593 w 327663"/>
              <a:gd name="connsiteY13" fmla="*/ 1086 h 335196"/>
              <a:gd name="connsiteX14" fmla="*/ 88762 w 327663"/>
              <a:gd name="connsiteY14" fmla="*/ 77918 h 335196"/>
              <a:gd name="connsiteX15" fmla="*/ 165593 w 327663"/>
              <a:gd name="connsiteY15" fmla="*/ 154749 h 33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663" h="335196">
                <a:moveTo>
                  <a:pt x="310594" y="219906"/>
                </a:moveTo>
                <a:cubicBezTo>
                  <a:pt x="287243" y="179983"/>
                  <a:pt x="246568" y="176217"/>
                  <a:pt x="246568" y="176217"/>
                </a:cubicBezTo>
                <a:lnTo>
                  <a:pt x="212295" y="176217"/>
                </a:lnTo>
                <a:cubicBezTo>
                  <a:pt x="198360" y="184126"/>
                  <a:pt x="182541" y="189022"/>
                  <a:pt x="165217" y="189022"/>
                </a:cubicBezTo>
                <a:cubicBezTo>
                  <a:pt x="147892" y="189022"/>
                  <a:pt x="132074" y="184503"/>
                  <a:pt x="118138" y="176217"/>
                </a:cubicBezTo>
                <a:lnTo>
                  <a:pt x="83866" y="176217"/>
                </a:lnTo>
                <a:cubicBezTo>
                  <a:pt x="83866" y="176217"/>
                  <a:pt x="43190" y="179983"/>
                  <a:pt x="19839" y="219906"/>
                </a:cubicBezTo>
                <a:cubicBezTo>
                  <a:pt x="-2758" y="259828"/>
                  <a:pt x="1385" y="299750"/>
                  <a:pt x="1385" y="299750"/>
                </a:cubicBezTo>
                <a:cubicBezTo>
                  <a:pt x="1385" y="299750"/>
                  <a:pt x="37164" y="335529"/>
                  <a:pt x="165970" y="335529"/>
                </a:cubicBezTo>
                <a:cubicBezTo>
                  <a:pt x="294776" y="335529"/>
                  <a:pt x="329802" y="299750"/>
                  <a:pt x="329802" y="299750"/>
                </a:cubicBezTo>
                <a:cubicBezTo>
                  <a:pt x="329802" y="299750"/>
                  <a:pt x="333945" y="259828"/>
                  <a:pt x="310594" y="219906"/>
                </a:cubicBezTo>
                <a:close/>
                <a:moveTo>
                  <a:pt x="165593" y="154749"/>
                </a:moveTo>
                <a:cubicBezTo>
                  <a:pt x="208152" y="154749"/>
                  <a:pt x="242425" y="120477"/>
                  <a:pt x="242425" y="77918"/>
                </a:cubicBezTo>
                <a:cubicBezTo>
                  <a:pt x="242425" y="35359"/>
                  <a:pt x="208152" y="1086"/>
                  <a:pt x="165593" y="1086"/>
                </a:cubicBezTo>
                <a:cubicBezTo>
                  <a:pt x="123035" y="1086"/>
                  <a:pt x="88762" y="35736"/>
                  <a:pt x="88762" y="77918"/>
                </a:cubicBezTo>
                <a:cubicBezTo>
                  <a:pt x="88762" y="120477"/>
                  <a:pt x="123035" y="154749"/>
                  <a:pt x="165593" y="154749"/>
                </a:cubicBezTo>
                <a:close/>
              </a:path>
            </a:pathLst>
          </a:custGeom>
          <a:solidFill>
            <a:schemeClr val="tx1">
              <a:lumMod val="50000"/>
              <a:lumOff val="50000"/>
            </a:schemeClr>
          </a:solidFill>
          <a:ln w="3663" cap="flat">
            <a:noFill/>
            <a:prstDash val="solid"/>
            <a:miter/>
          </a:ln>
        </p:spPr>
        <p:txBody>
          <a:bodyPr rtlCol="0" anchor="ctr"/>
          <a:lstStyle/>
          <a:p>
            <a:endParaRPr lang="en-US"/>
          </a:p>
        </p:txBody>
      </p:sp>
      <p:sp>
        <p:nvSpPr>
          <p:cNvPr id="20" name="Rectangle 19">
            <a:extLst>
              <a:ext uri="{FF2B5EF4-FFF2-40B4-BE49-F238E27FC236}">
                <a16:creationId xmlns:a16="http://schemas.microsoft.com/office/drawing/2014/main" id="{236320F7-5495-724D-9E37-7B8286DCBFF4}"/>
              </a:ext>
            </a:extLst>
          </p:cNvPr>
          <p:cNvSpPr/>
          <p:nvPr/>
        </p:nvSpPr>
        <p:spPr>
          <a:xfrm>
            <a:off x="19033841" y="31506227"/>
            <a:ext cx="15629124"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Ins="5577840" rtlCol="0" anchor="b" anchorCtr="0">
            <a:spAutoFit/>
          </a:bodyPr>
          <a:lstStyle/>
          <a:p>
            <a:pPr algn="ctr"/>
            <a:r>
              <a:rPr lang="en-US" sz="6000"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nhassen@arthritisresearch.ca    </a:t>
            </a:r>
          </a:p>
        </p:txBody>
      </p:sp>
      <p:pic>
        <p:nvPicPr>
          <p:cNvPr id="18" name="Picture 17" descr="Logo&#10;&#10;Description automatically generated">
            <a:extLst>
              <a:ext uri="{FF2B5EF4-FFF2-40B4-BE49-F238E27FC236}">
                <a16:creationId xmlns:a16="http://schemas.microsoft.com/office/drawing/2014/main" id="{FB5CF7FF-5C5E-493C-8C88-347931A4CD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641" t="5867" r="16989" b="4746"/>
          <a:stretch/>
        </p:blipFill>
        <p:spPr>
          <a:xfrm>
            <a:off x="45516770" y="802364"/>
            <a:ext cx="1625971" cy="2223406"/>
          </a:xfrm>
          <a:prstGeom prst="rect">
            <a:avLst/>
          </a:prstGeom>
        </p:spPr>
      </p:pic>
      <p:pic>
        <p:nvPicPr>
          <p:cNvPr id="19" name="Picture 18" descr="A picture containing logo&#10;&#10;Description automatically generated">
            <a:extLst>
              <a:ext uri="{FF2B5EF4-FFF2-40B4-BE49-F238E27FC236}">
                <a16:creationId xmlns:a16="http://schemas.microsoft.com/office/drawing/2014/main" id="{3E9A2769-40D4-4C6E-99D9-18B5D09AFD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992659" y="1030116"/>
            <a:ext cx="3304533" cy="1493964"/>
          </a:xfrm>
          <a:prstGeom prst="rect">
            <a:avLst/>
          </a:prstGeom>
        </p:spPr>
      </p:pic>
      <p:grpSp>
        <p:nvGrpSpPr>
          <p:cNvPr id="49" name="Group 48">
            <a:extLst>
              <a:ext uri="{FF2B5EF4-FFF2-40B4-BE49-F238E27FC236}">
                <a16:creationId xmlns:a16="http://schemas.microsoft.com/office/drawing/2014/main" id="{7D234C31-BA47-4610-A9A6-580FA839FD5A}"/>
              </a:ext>
            </a:extLst>
          </p:cNvPr>
          <p:cNvGrpSpPr/>
          <p:nvPr/>
        </p:nvGrpSpPr>
        <p:grpSpPr>
          <a:xfrm>
            <a:off x="38724994" y="11690616"/>
            <a:ext cx="10440000" cy="20880000"/>
            <a:chOff x="4656831" y="1666030"/>
            <a:chExt cx="2841547" cy="4875696"/>
          </a:xfrm>
        </p:grpSpPr>
        <p:pic>
          <p:nvPicPr>
            <p:cNvPr id="50" name="Picture 49">
              <a:extLst>
                <a:ext uri="{FF2B5EF4-FFF2-40B4-BE49-F238E27FC236}">
                  <a16:creationId xmlns:a16="http://schemas.microsoft.com/office/drawing/2014/main" id="{120F6DF0-C863-43F2-B1A2-E4C2D83DE77D}"/>
                </a:ext>
              </a:extLst>
            </p:cNvPr>
            <p:cNvPicPr>
              <a:picLocks noChangeAspect="1"/>
            </p:cNvPicPr>
            <p:nvPr/>
          </p:nvPicPr>
          <p:blipFill>
            <a:blip r:embed="rId5"/>
            <a:stretch>
              <a:fillRect/>
            </a:stretch>
          </p:blipFill>
          <p:spPr>
            <a:xfrm>
              <a:off x="4656831" y="4924022"/>
              <a:ext cx="2836800" cy="1617704"/>
            </a:xfrm>
            <a:prstGeom prst="rect">
              <a:avLst/>
            </a:prstGeom>
          </p:spPr>
        </p:pic>
        <p:pic>
          <p:nvPicPr>
            <p:cNvPr id="51" name="Picture 50">
              <a:extLst>
                <a:ext uri="{FF2B5EF4-FFF2-40B4-BE49-F238E27FC236}">
                  <a16:creationId xmlns:a16="http://schemas.microsoft.com/office/drawing/2014/main" id="{E8354447-CA8A-4EC7-B4BD-271D3C734095}"/>
                </a:ext>
              </a:extLst>
            </p:cNvPr>
            <p:cNvPicPr>
              <a:picLocks noChangeAspect="1"/>
            </p:cNvPicPr>
            <p:nvPr/>
          </p:nvPicPr>
          <p:blipFill>
            <a:blip r:embed="rId6"/>
            <a:stretch>
              <a:fillRect/>
            </a:stretch>
          </p:blipFill>
          <p:spPr>
            <a:xfrm>
              <a:off x="4657272" y="1666030"/>
              <a:ext cx="2840400" cy="1623779"/>
            </a:xfrm>
            <a:prstGeom prst="rect">
              <a:avLst/>
            </a:prstGeom>
          </p:spPr>
        </p:pic>
        <p:pic>
          <p:nvPicPr>
            <p:cNvPr id="52" name="Picture 51" descr="Chart, bar chart&#10;&#10;Description automatically generated">
              <a:extLst>
                <a:ext uri="{FF2B5EF4-FFF2-40B4-BE49-F238E27FC236}">
                  <a16:creationId xmlns:a16="http://schemas.microsoft.com/office/drawing/2014/main" id="{AC8D3B51-9FE9-4262-8A3E-BA4CACC68F01}"/>
                </a:ext>
              </a:extLst>
            </p:cNvPr>
            <p:cNvPicPr>
              <a:picLocks noChangeAspect="1"/>
            </p:cNvPicPr>
            <p:nvPr/>
          </p:nvPicPr>
          <p:blipFill>
            <a:blip r:embed="rId7"/>
            <a:stretch>
              <a:fillRect/>
            </a:stretch>
          </p:blipFill>
          <p:spPr>
            <a:xfrm>
              <a:off x="4658220" y="3276589"/>
              <a:ext cx="2840158" cy="1654206"/>
            </a:xfrm>
            <a:prstGeom prst="rect">
              <a:avLst/>
            </a:prstGeom>
          </p:spPr>
        </p:pic>
      </p:grpSp>
      <p:pic>
        <p:nvPicPr>
          <p:cNvPr id="4" name="Picture 3">
            <a:extLst>
              <a:ext uri="{FF2B5EF4-FFF2-40B4-BE49-F238E27FC236}">
                <a16:creationId xmlns:a16="http://schemas.microsoft.com/office/drawing/2014/main" id="{4B897659-9670-4685-B372-C7EF429F1F98}"/>
              </a:ext>
            </a:extLst>
          </p:cNvPr>
          <p:cNvPicPr>
            <a:picLocks noChangeAspect="1"/>
          </p:cNvPicPr>
          <p:nvPr/>
        </p:nvPicPr>
        <p:blipFill>
          <a:blip r:embed="rId8"/>
          <a:stretch>
            <a:fillRect/>
          </a:stretch>
        </p:blipFill>
        <p:spPr>
          <a:xfrm>
            <a:off x="22406847" y="26440654"/>
            <a:ext cx="4563905" cy="4563905"/>
          </a:xfrm>
          <a:prstGeom prst="rect">
            <a:avLst/>
          </a:prstGeom>
        </p:spPr>
      </p:pic>
      <p:grpSp>
        <p:nvGrpSpPr>
          <p:cNvPr id="72" name="Group 71">
            <a:extLst>
              <a:ext uri="{FF2B5EF4-FFF2-40B4-BE49-F238E27FC236}">
                <a16:creationId xmlns:a16="http://schemas.microsoft.com/office/drawing/2014/main" id="{5FEC80C0-D699-45C5-93A3-F0212A4302C9}"/>
              </a:ext>
            </a:extLst>
          </p:cNvPr>
          <p:cNvGrpSpPr/>
          <p:nvPr/>
        </p:nvGrpSpPr>
        <p:grpSpPr>
          <a:xfrm>
            <a:off x="12690896" y="15835338"/>
            <a:ext cx="23508928" cy="8593295"/>
            <a:chOff x="7616448" y="1610590"/>
            <a:chExt cx="4320000" cy="1593672"/>
          </a:xfrm>
        </p:grpSpPr>
        <p:pic>
          <p:nvPicPr>
            <p:cNvPr id="73" name="Picture 72">
              <a:extLst>
                <a:ext uri="{FF2B5EF4-FFF2-40B4-BE49-F238E27FC236}">
                  <a16:creationId xmlns:a16="http://schemas.microsoft.com/office/drawing/2014/main" id="{2785EEF4-72CA-4E5C-84D0-1FC3B49FDE6C}"/>
                </a:ext>
              </a:extLst>
            </p:cNvPr>
            <p:cNvPicPr>
              <a:picLocks noChangeAspect="1"/>
            </p:cNvPicPr>
            <p:nvPr/>
          </p:nvPicPr>
          <p:blipFill>
            <a:blip r:embed="rId9"/>
            <a:stretch>
              <a:fillRect/>
            </a:stretch>
          </p:blipFill>
          <p:spPr>
            <a:xfrm>
              <a:off x="7616448" y="1610590"/>
              <a:ext cx="4320000" cy="1593672"/>
            </a:xfrm>
            <a:prstGeom prst="rect">
              <a:avLst/>
            </a:prstGeom>
          </p:spPr>
        </p:pic>
        <p:sp>
          <p:nvSpPr>
            <p:cNvPr id="74" name="Arrow: Up 73">
              <a:extLst>
                <a:ext uri="{FF2B5EF4-FFF2-40B4-BE49-F238E27FC236}">
                  <a16:creationId xmlns:a16="http://schemas.microsoft.com/office/drawing/2014/main" id="{BFEF5C1D-C1DA-42CB-8F47-73BFCDAF9B0A}"/>
                </a:ext>
              </a:extLst>
            </p:cNvPr>
            <p:cNvSpPr/>
            <p:nvPr/>
          </p:nvSpPr>
          <p:spPr>
            <a:xfrm>
              <a:off x="9689315" y="2157149"/>
              <a:ext cx="18000" cy="45719"/>
            </a:xfrm>
            <a:prstGeom prst="up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7290"/>
            </a:p>
          </p:txBody>
        </p:sp>
        <p:sp>
          <p:nvSpPr>
            <p:cNvPr id="75" name="Arrow: Up 74">
              <a:extLst>
                <a:ext uri="{FF2B5EF4-FFF2-40B4-BE49-F238E27FC236}">
                  <a16:creationId xmlns:a16="http://schemas.microsoft.com/office/drawing/2014/main" id="{001825B8-069E-4B74-9F32-AF8209E94F6A}"/>
                </a:ext>
              </a:extLst>
            </p:cNvPr>
            <p:cNvSpPr/>
            <p:nvPr/>
          </p:nvSpPr>
          <p:spPr>
            <a:xfrm>
              <a:off x="9689314" y="2888383"/>
              <a:ext cx="18000" cy="45719"/>
            </a:xfrm>
            <a:prstGeom prst="up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7290"/>
            </a:p>
          </p:txBody>
        </p:sp>
        <p:sp>
          <p:nvSpPr>
            <p:cNvPr id="76" name="Arrow: Up 75">
              <a:extLst>
                <a:ext uri="{FF2B5EF4-FFF2-40B4-BE49-F238E27FC236}">
                  <a16:creationId xmlns:a16="http://schemas.microsoft.com/office/drawing/2014/main" id="{65B9C475-2380-4950-A765-022EA8FAB7D0}"/>
                </a:ext>
              </a:extLst>
            </p:cNvPr>
            <p:cNvSpPr/>
            <p:nvPr/>
          </p:nvSpPr>
          <p:spPr>
            <a:xfrm>
              <a:off x="9696333" y="3120655"/>
              <a:ext cx="18000" cy="45719"/>
            </a:xfrm>
            <a:prstGeom prst="up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7290"/>
            </a:p>
          </p:txBody>
        </p:sp>
        <p:sp>
          <p:nvSpPr>
            <p:cNvPr id="77" name="Arrow: Up 76">
              <a:extLst>
                <a:ext uri="{FF2B5EF4-FFF2-40B4-BE49-F238E27FC236}">
                  <a16:creationId xmlns:a16="http://schemas.microsoft.com/office/drawing/2014/main" id="{A4FE19A3-3269-4A1E-941A-BFB4F45E6946}"/>
                </a:ext>
              </a:extLst>
            </p:cNvPr>
            <p:cNvSpPr/>
            <p:nvPr/>
          </p:nvSpPr>
          <p:spPr>
            <a:xfrm rot="10800000">
              <a:off x="9678333" y="2399295"/>
              <a:ext cx="18000" cy="45719"/>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7290"/>
            </a:p>
          </p:txBody>
        </p:sp>
        <p:sp>
          <p:nvSpPr>
            <p:cNvPr id="78" name="Arrow: Up 77">
              <a:extLst>
                <a:ext uri="{FF2B5EF4-FFF2-40B4-BE49-F238E27FC236}">
                  <a16:creationId xmlns:a16="http://schemas.microsoft.com/office/drawing/2014/main" id="{599EDCEE-5D6D-45F3-A34E-D896B1933760}"/>
                </a:ext>
              </a:extLst>
            </p:cNvPr>
            <p:cNvSpPr/>
            <p:nvPr/>
          </p:nvSpPr>
          <p:spPr>
            <a:xfrm rot="10800000">
              <a:off x="9671315" y="2646795"/>
              <a:ext cx="18000" cy="45719"/>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7290"/>
            </a:p>
          </p:txBody>
        </p:sp>
        <p:sp>
          <p:nvSpPr>
            <p:cNvPr id="79" name="Rectangle 78">
              <a:extLst>
                <a:ext uri="{FF2B5EF4-FFF2-40B4-BE49-F238E27FC236}">
                  <a16:creationId xmlns:a16="http://schemas.microsoft.com/office/drawing/2014/main" id="{6CD02E28-7A11-46E3-8C5A-0DFC220283A2}"/>
                </a:ext>
              </a:extLst>
            </p:cNvPr>
            <p:cNvSpPr/>
            <p:nvPr/>
          </p:nvSpPr>
          <p:spPr>
            <a:xfrm>
              <a:off x="9637713" y="2145104"/>
              <a:ext cx="241300" cy="77395"/>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7290"/>
            </a:p>
          </p:txBody>
        </p:sp>
        <p:sp>
          <p:nvSpPr>
            <p:cNvPr id="80" name="Rectangle 79">
              <a:extLst>
                <a:ext uri="{FF2B5EF4-FFF2-40B4-BE49-F238E27FC236}">
                  <a16:creationId xmlns:a16="http://schemas.microsoft.com/office/drawing/2014/main" id="{A7756BCE-B6F9-4351-B1BC-986C16C1B3D0}"/>
                </a:ext>
              </a:extLst>
            </p:cNvPr>
            <p:cNvSpPr/>
            <p:nvPr/>
          </p:nvSpPr>
          <p:spPr>
            <a:xfrm>
              <a:off x="9637713" y="2874070"/>
              <a:ext cx="241300" cy="77395"/>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7290"/>
            </a:p>
          </p:txBody>
        </p:sp>
        <p:sp>
          <p:nvSpPr>
            <p:cNvPr id="81" name="Rectangle 80">
              <a:extLst>
                <a:ext uri="{FF2B5EF4-FFF2-40B4-BE49-F238E27FC236}">
                  <a16:creationId xmlns:a16="http://schemas.microsoft.com/office/drawing/2014/main" id="{7B1F6F55-01CA-4A99-AD0F-C5EB7B8F2D28}"/>
                </a:ext>
              </a:extLst>
            </p:cNvPr>
            <p:cNvSpPr/>
            <p:nvPr/>
          </p:nvSpPr>
          <p:spPr>
            <a:xfrm>
              <a:off x="9647362" y="3108742"/>
              <a:ext cx="241300" cy="77395"/>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7290"/>
            </a:p>
          </p:txBody>
        </p:sp>
        <p:sp>
          <p:nvSpPr>
            <p:cNvPr id="82" name="Rectangle 81">
              <a:extLst>
                <a:ext uri="{FF2B5EF4-FFF2-40B4-BE49-F238E27FC236}">
                  <a16:creationId xmlns:a16="http://schemas.microsoft.com/office/drawing/2014/main" id="{00E411D7-39A3-4284-B82B-E6C2BF07FD5E}"/>
                </a:ext>
              </a:extLst>
            </p:cNvPr>
            <p:cNvSpPr/>
            <p:nvPr/>
          </p:nvSpPr>
          <p:spPr>
            <a:xfrm>
              <a:off x="9637713" y="2393442"/>
              <a:ext cx="241300" cy="72000"/>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7290"/>
            </a:p>
          </p:txBody>
        </p:sp>
        <p:sp>
          <p:nvSpPr>
            <p:cNvPr id="83" name="Rectangle 82">
              <a:extLst>
                <a:ext uri="{FF2B5EF4-FFF2-40B4-BE49-F238E27FC236}">
                  <a16:creationId xmlns:a16="http://schemas.microsoft.com/office/drawing/2014/main" id="{3F9E2D47-ECBC-4ECC-8930-8A18087DCC22}"/>
                </a:ext>
              </a:extLst>
            </p:cNvPr>
            <p:cNvSpPr/>
            <p:nvPr/>
          </p:nvSpPr>
          <p:spPr>
            <a:xfrm>
              <a:off x="9637713" y="2624660"/>
              <a:ext cx="241300" cy="77395"/>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7290"/>
            </a:p>
          </p:txBody>
        </p:sp>
      </p:grpSp>
    </p:spTree>
    <p:extLst>
      <p:ext uri="{BB962C8B-B14F-4D97-AF65-F5344CB8AC3E}">
        <p14:creationId xmlns:p14="http://schemas.microsoft.com/office/powerpoint/2010/main" val="22622773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12073</TotalTime>
  <Words>557</Words>
  <Application>Microsoft Office PowerPoint</Application>
  <PresentationFormat>Custom</PresentationFormat>
  <Paragraphs>35</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Open Sans</vt:lpstr>
      <vt:lpstr>Lato Black</vt:lpstr>
      <vt:lpstr>Lato</vt:lpstr>
      <vt:lpstr>Lato Medium</vt:lpstr>
      <vt:lpstr>Office Theme</vt:lpstr>
      <vt:lpstr>Over time, mortality from RA in Canada decreased, but disability and overall burden increased.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Morrison</dc:creator>
  <cp:lastModifiedBy>Nejat Hassen</cp:lastModifiedBy>
  <cp:revision>307</cp:revision>
  <dcterms:created xsi:type="dcterms:W3CDTF">2018-09-16T19:13:41Z</dcterms:created>
  <dcterms:modified xsi:type="dcterms:W3CDTF">2021-01-16T04:21:19Z</dcterms:modified>
</cp:coreProperties>
</file>