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49377600" cy="32918400"/>
  <p:notesSz cx="6858000" cy="9144000"/>
  <p:embeddedFontLst>
    <p:embeddedFont>
      <p:font typeface="Lato Black" panose="020B0604020202020204" charset="0"/>
      <p:bold r:id="rId4"/>
      <p:italic r:id="rId5"/>
      <p:boldItalic r:id="rId6"/>
    </p:embeddedFon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o Medium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FFC107"/>
    <a:srgbClr val="263238"/>
    <a:srgbClr val="1B5E20"/>
    <a:srgbClr val="E1E082"/>
    <a:srgbClr val="E04336"/>
    <a:srgbClr val="E91E63"/>
    <a:srgbClr val="B3E5FC"/>
    <a:srgbClr val="FF8A80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0319" autoAdjust="0"/>
  </p:normalViewPr>
  <p:slideViewPr>
    <p:cSldViewPr snapToGrid="0" showGuides="1">
      <p:cViewPr varScale="1">
        <p:scale>
          <a:sx n="16" d="100"/>
          <a:sy n="16" d="100"/>
        </p:scale>
        <p:origin x="978" y="72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udent\Downloads\charts%20for%20resear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udent\Downloads\Copy%20of%20Untitled%20spreadsheet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Percentage </a:t>
            </a:r>
            <a:r>
              <a:rPr lang="en-US" sz="1800" dirty="0" err="1"/>
              <a:t>Favouring</a:t>
            </a:r>
            <a:r>
              <a:rPr lang="en-US" sz="1800" baseline="0" dirty="0"/>
              <a:t> Mentorship (Mean)</a:t>
            </a:r>
            <a:endParaRPr lang="en-US" sz="1800" dirty="0"/>
          </a:p>
        </c:rich>
      </c:tx>
      <c:layout>
        <c:manualLayout>
          <c:xMode val="edge"/>
          <c:yMode val="edge"/>
          <c:x val="0.218372271895480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431225604152205E-2"/>
          <c:y val="0.18360990013085399"/>
          <c:w val="0.90804380607954704"/>
          <c:h val="0.762247360891702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6D-451C-95D3-8A3E3C5DF9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6D-451C-95D3-8A3E3C5DF9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86D-451C-95D3-8A3E3C5DF9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6D-451C-95D3-8A3E3C5DF947}"/>
              </c:ext>
            </c:extLst>
          </c:dPt>
          <c:cat>
            <c:strRef>
              <c:f>Sheet1!$A$1:$A$4</c:f>
              <c:strCache>
                <c:ptCount val="4"/>
                <c:pt idx="0">
                  <c:v>Leung et al.</c:v>
                </c:pt>
                <c:pt idx="1">
                  <c:v>Mirbagher et al.</c:v>
                </c:pt>
                <c:pt idx="2">
                  <c:v>Naikoba et al.</c:v>
                </c:pt>
                <c:pt idx="3">
                  <c:v>Spector et al.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8.74</c:v>
                </c:pt>
                <c:pt idx="1">
                  <c:v>9.2200000000000006</c:v>
                </c:pt>
                <c:pt idx="2">
                  <c:v>27</c:v>
                </c:pt>
                <c:pt idx="3">
                  <c:v>1.94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EF-4185-BEBD-FFB684E43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326256"/>
        <c:axId val="316321944"/>
      </c:barChart>
      <c:valAx>
        <c:axId val="316321944"/>
        <c:scaling>
          <c:orientation val="minMax"/>
        </c:scaling>
        <c:delete val="0"/>
        <c:axPos val="l"/>
        <c:majorGridlines>
          <c:spPr>
            <a:ln w="648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cross"/>
        <c:minorTickMark val="cross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6326256"/>
        <c:crossesAt val="0"/>
        <c:crossBetween val="between"/>
      </c:valAx>
      <c:catAx>
        <c:axId val="316326256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spPr>
          <a:noFill/>
          <a:ln w="6480" cap="flat" cmpd="sng" algn="ctr">
            <a:solidFill>
              <a:srgbClr val="8B8B8B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6321944"/>
        <c:crossesAt val="0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Percentage </a:t>
            </a:r>
            <a:r>
              <a:rPr lang="en-US" sz="1600" dirty="0" err="1"/>
              <a:t>Favouring</a:t>
            </a:r>
            <a:r>
              <a:rPr lang="en-US" sz="1600" dirty="0"/>
              <a:t> Mentorship (Median)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259716435807097E-2"/>
          <c:y val="0.14173945268323199"/>
          <c:w val="0.87899512887461495"/>
          <c:h val="0.670528163285768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8A-4C5C-8624-4885A111488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8A-4C5C-8624-4885A1114887}"/>
              </c:ext>
            </c:extLst>
          </c:dPt>
          <c:cat>
            <c:strRef>
              <c:f>Sheet1!$A$1:$A$2</c:f>
              <c:strCache>
                <c:ptCount val="2"/>
                <c:pt idx="0">
                  <c:v>Ruest et al.</c:v>
                </c:pt>
                <c:pt idx="1">
                  <c:v>Jeppesen et al.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33.33</c:v>
                </c:pt>
                <c:pt idx="1">
                  <c:v>10.71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86-4BC3-8964-FDC048F5F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329000"/>
        <c:axId val="316328216"/>
      </c:barChart>
      <c:valAx>
        <c:axId val="316328216"/>
        <c:scaling>
          <c:orientation val="minMax"/>
        </c:scaling>
        <c:delete val="0"/>
        <c:axPos val="l"/>
        <c:majorGridlines>
          <c:spPr>
            <a:ln w="648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cross"/>
        <c:minorTickMark val="cross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6329000"/>
        <c:crossesAt val="0"/>
        <c:crossBetween val="between"/>
      </c:valAx>
      <c:catAx>
        <c:axId val="316329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serif"/>
                    <a:ea typeface="Arial"/>
                    <a:cs typeface="Arial"/>
                  </a:defRPr>
                </a:pPr>
                <a:r>
                  <a:rPr lang="en-US" dirty="0"/>
                  <a:t>Study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serif"/>
                  <a:ea typeface="Arial"/>
                  <a:cs typeface="Arial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6480" cap="flat" cmpd="sng" algn="ctr">
            <a:solidFill>
              <a:srgbClr val="8B8B8B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6328216"/>
        <c:crossesAt val="0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CD43CEB-C90D-4A47-A364-C09E4478D4EC}"/>
              </a:ext>
            </a:extLst>
          </p:cNvPr>
          <p:cNvSpPr/>
          <p:nvPr/>
        </p:nvSpPr>
        <p:spPr>
          <a:xfrm>
            <a:off x="0" y="0"/>
            <a:ext cx="49460011" cy="363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40306752" y="0"/>
            <a:ext cx="91532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7" y="5191886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4000" b="1" dirty="0" smtClean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Mentorship</a:t>
            </a:r>
            <a:r>
              <a:rPr lang="en-US" sz="14000" dirty="0" smtClean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improves clinical competency skills of healthcare workers and students.</a:t>
            </a:r>
            <a: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4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140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-405090" y="1786636"/>
            <a:ext cx="1073969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51691" y="8808376"/>
            <a:ext cx="9563989" cy="2439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3600" b="1" dirty="0" smtClean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  <a:endParaRPr lang="en-US" sz="36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Lato" panose="020F0502020204030203" pitchFamily="34" charset="0"/>
                <a:cs typeface="Arial" panose="020B0604020202020204" pitchFamily="34" charset="0"/>
              </a:rPr>
              <a:t>This systematic review searched the literature for randomized control trials looking at the effects of mentorship on clinical competency skills of healthcare workers. 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Lato" panose="020F0502020204030203" pitchFamily="34" charset="0"/>
                <a:cs typeface="Arial" panose="020B0604020202020204" pitchFamily="34" charset="0"/>
              </a:rPr>
              <a:t>Search words were identified and reviewed in four different databases.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Lato" panose="020F0502020204030203" pitchFamily="34" charset="0"/>
                <a:cs typeface="Arial" panose="020B0604020202020204" pitchFamily="34" charset="0"/>
              </a:rPr>
              <a:t>420 original results were applied against an inclusion and exclusion criteria, and underwent quality appraisal.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Lato" panose="020F0502020204030203" pitchFamily="34" charset="0"/>
                <a:cs typeface="Arial" panose="020B0604020202020204" pitchFamily="34" charset="0"/>
              </a:rPr>
              <a:t>Studies accepted into systematic review were evaluated for data. 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>
              <a:lnSpc>
                <a:spcPct val="120000"/>
              </a:lnSpc>
            </a:pPr>
            <a:endParaRPr lang="en-US" sz="3600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 smtClean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Lato Black" panose="020F0A02020204030203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dirty="0" smtClean="0">
                <a:latin typeface="serif"/>
                <a:cs typeface="Arial" panose="020B0604020202020204" pitchFamily="34" charset="0"/>
              </a:rPr>
              <a:t>Study</a:t>
            </a:r>
            <a:endParaRPr lang="en-US" dirty="0">
              <a:latin typeface="serif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 smtClean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Lato" panose="020F0502020204030203" pitchFamily="34" charset="0"/>
                <a:cs typeface="Arial" panose="020B0604020202020204" pitchFamily="34" charset="0"/>
              </a:rPr>
              <a:t>Some challenges in implementing mentorship on a widespread scale is that each healthcare system has unique challenges. For one, there may be a lack of trained healthcare professionals available to spend the time needed. There may be resource deficiencies and a lack of funding available.  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1127709" y="4143812"/>
            <a:ext cx="7662037" cy="295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GLOBAL HEALTH IMPLICATIONS: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5400" dirty="0" smtClean="0">
                <a:latin typeface="Lato" panose="020F0502020204030203" pitchFamily="34" charset="0"/>
                <a:cs typeface="Arial" panose="020B0604020202020204" pitchFamily="34" charset="0"/>
              </a:rPr>
              <a:t>Integrating mentorship as a core part of healthcare training can change health systems.</a:t>
            </a:r>
          </a:p>
          <a:p>
            <a:endParaRPr lang="en-US" sz="5400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atin typeface="Lato" panose="020F0502020204030203" pitchFamily="34" charset="0"/>
                <a:cs typeface="Arial" panose="020B0604020202020204" pitchFamily="34" charset="0"/>
              </a:rPr>
              <a:t>PICO</a:t>
            </a:r>
          </a:p>
          <a:p>
            <a:endParaRPr lang="en-US" sz="54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200" b="1" dirty="0" smtClean="0">
                <a:latin typeface="Lato" panose="020F0502020204030203" pitchFamily="34" charset="0"/>
                <a:cs typeface="Arial" panose="020B0604020202020204" pitchFamily="34" charset="0"/>
              </a:rPr>
              <a:t>Inclusion and Exclusion Criteria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latin typeface="Lato" panose="020F0502020204030203" pitchFamily="34" charset="0"/>
                <a:cs typeface="Arial" panose="020B0604020202020204" pitchFamily="34" charset="0"/>
              </a:rPr>
              <a:t>Duplication Breakdown</a:t>
            </a:r>
          </a:p>
          <a:p>
            <a:endParaRPr lang="en-US" sz="4800" b="1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b="1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b="1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b="1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latin typeface="Lato" panose="020F0502020204030203" pitchFamily="34" charset="0"/>
                <a:cs typeface="Arial" panose="020B0604020202020204" pitchFamily="34" charset="0"/>
              </a:rPr>
              <a:t>References</a:t>
            </a:r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Moher D,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Liberati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A,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Tetzlaff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J, Altman DG, The PRISMA Group (2009). 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referred 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eporting Items for 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ystematic Reviews and 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eta- 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nalyses: The PRISMA Statement.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PLoS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Med 6(7): e1000097. doi:10.1371/journal.pmed1000097 </a:t>
            </a:r>
            <a:endParaRPr lang="en-US" sz="1400" dirty="0"/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587855" y="1308168"/>
            <a:ext cx="397188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i="1" dirty="0" smtClean="0">
                <a:latin typeface="Lato" panose="020F0502020204030203" pitchFamily="34" charset="0"/>
                <a:cs typeface="Lato" panose="020F0502020204030203" pitchFamily="34" charset="0"/>
              </a:rPr>
              <a:t>Advancing Professional Healthcare by the Use of Mentorship </a:t>
            </a:r>
            <a:endParaRPr lang="en-US" sz="80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1043425" y="4143812"/>
            <a:ext cx="75173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err="1" smtClean="0">
                <a:latin typeface="Lato" panose="020F0502020204030203" pitchFamily="34" charset="0"/>
                <a:cs typeface="Arial" panose="020B0604020202020204" pitchFamily="34" charset="0"/>
              </a:rPr>
              <a:t>Harleen</a:t>
            </a:r>
            <a:r>
              <a:rPr lang="en-US" sz="4400" dirty="0" smtClean="0">
                <a:latin typeface="Lato" panose="020F0502020204030203" pitchFamily="34" charset="0"/>
                <a:cs typeface="Arial" panose="020B0604020202020204" pitchFamily="34" charset="0"/>
              </a:rPr>
              <a:t> Jhinger, Bridget Murray, Comfort </a:t>
            </a:r>
            <a:r>
              <a:rPr lang="en-US" sz="4400" dirty="0" err="1" smtClean="0">
                <a:latin typeface="Lato" panose="020F0502020204030203" pitchFamily="34" charset="0"/>
                <a:cs typeface="Arial" panose="020B0604020202020204" pitchFamily="34" charset="0"/>
              </a:rPr>
              <a:t>Chima</a:t>
            </a:r>
            <a:endParaRPr lang="en-US" sz="4400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>
                <a:latin typeface="Lato" panose="020F0502020204030203" pitchFamily="34" charset="0"/>
                <a:cs typeface="Arial" panose="020B0604020202020204" pitchFamily="34" charset="0"/>
              </a:rPr>
              <a:t>Royal College of Surgeons in Ireland University of Medicine and Health Sciences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Graphic 18">
            <a:extLst>
              <a:ext uri="{FF2B5EF4-FFF2-40B4-BE49-F238E27FC236}">
                <a16:creationId xmlns="" xmlns:a16="http://schemas.microsoft.com/office/drawing/2014/main" id="{F5B6BCB8-E274-4409-AAF4-6A57A82756C5}"/>
              </a:ext>
            </a:extLst>
          </p:cNvPr>
          <p:cNvSpPr/>
          <p:nvPr/>
        </p:nvSpPr>
        <p:spPr>
          <a:xfrm>
            <a:off x="551691" y="4344979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12532926" y="30390414"/>
            <a:ext cx="259766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harleenjhinger@rcsi.com</a:t>
            </a:r>
            <a:endParaRPr lang="en-US" sz="6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8" name="Picture 2" descr="https://lh6.googleusercontent.com/SnszA2g49QLtTLQfQ6Xq5X6cqDltnMWAr6lxSnjDeiPWYMw42P9cJHYUgaWePUHSPwfe6qcHDqWxA7NMpkf2FQnWsC-EzCAOVyPKsenaFZPvmT1nihfpKhBHjdTxQ_vbhs5w0eQ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966" y="15013583"/>
            <a:ext cx="12841357" cy="13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xmlns="" id="{DD4BDED3-97AD-44A9-A702-044525EF7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493021"/>
              </p:ext>
            </p:extLst>
          </p:nvPr>
        </p:nvGraphicFramePr>
        <p:xfrm>
          <a:off x="323091" y="21560912"/>
          <a:ext cx="3970614" cy="366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xmlns="" id="{C131CDFD-AB20-4AEF-9674-409F56195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206088"/>
              </p:ext>
            </p:extLst>
          </p:nvPr>
        </p:nvGraphicFramePr>
        <p:xfrm>
          <a:off x="5250486" y="21532403"/>
          <a:ext cx="4032069" cy="430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097" y="25839880"/>
            <a:ext cx="9029642" cy="4280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36" y="16683357"/>
            <a:ext cx="8995503" cy="7789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154" y="11665201"/>
            <a:ext cx="7957665" cy="3968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59" y="235262"/>
            <a:ext cx="4526846" cy="31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7028</TotalTime>
  <Words>365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Lato Black</vt:lpstr>
      <vt:lpstr>Roboto</vt:lpstr>
      <vt:lpstr>Lato</vt:lpstr>
      <vt:lpstr>Calibri</vt:lpstr>
      <vt:lpstr>serif</vt:lpstr>
      <vt:lpstr>Calibri Light</vt:lpstr>
      <vt:lpstr>Arial</vt:lpstr>
      <vt:lpstr>Lato Medium</vt:lpstr>
      <vt:lpstr>Office Theme</vt:lpstr>
      <vt:lpstr>Mentorship improves clinical competency skills of healthcare workers and students.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Jhinger</cp:lastModifiedBy>
  <cp:revision>284</cp:revision>
  <dcterms:created xsi:type="dcterms:W3CDTF">2018-09-16T19:13:41Z</dcterms:created>
  <dcterms:modified xsi:type="dcterms:W3CDTF">2021-01-15T16:49:28Z</dcterms:modified>
</cp:coreProperties>
</file>