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3"/>
  </p:notesMasterIdLst>
  <p:sldIdLst>
    <p:sldId id="297" r:id="rId2"/>
  </p:sldIdLst>
  <p:sldSz cx="49377600" cy="32918400"/>
  <p:notesSz cx="6858000" cy="9144000"/>
  <p:embeddedFontLs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Calibri Light" panose="020F0302020204030204" pitchFamily="34" charset="0"/>
      <p:regular r:id="rId8"/>
      <p:italic r:id="rId9"/>
    </p:embeddedFont>
    <p:embeddedFont>
      <p:font typeface="Lato" panose="020F0502020204030203" pitchFamily="34" charset="77"/>
      <p:regular r:id="rId10"/>
      <p:bold r:id="rId11"/>
      <p:italic r:id="rId12"/>
      <p:boldItalic r:id="rId13"/>
    </p:embeddedFont>
    <p:embeddedFont>
      <p:font typeface="Lato Black" panose="020F0A02020204030203" pitchFamily="34" charset="77"/>
      <p:bold r:id="rId14"/>
      <p:italic r:id="rId15"/>
      <p:boldItalic r:id="rId16"/>
    </p:embeddedFont>
    <p:embeddedFont>
      <p:font typeface="Lato Medium" panose="020F0502020204030203" pitchFamily="34" charset="0"/>
      <p:regular r:id="rId17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15576" userDrawn="1">
          <p15:clr>
            <a:srgbClr val="A4A3A4"/>
          </p15:clr>
        </p15:guide>
        <p15:guide id="3" pos="6024" userDrawn="1">
          <p15:clr>
            <a:srgbClr val="A4A3A4"/>
          </p15:clr>
        </p15:guide>
        <p15:guide id="4" pos="264" userDrawn="1">
          <p15:clr>
            <a:srgbClr val="A4A3A4"/>
          </p15:clr>
        </p15:guide>
        <p15:guide id="5" pos="744" userDrawn="1">
          <p15:clr>
            <a:srgbClr val="A4A3A4"/>
          </p15:clr>
        </p15:guide>
        <p15:guide id="6" orient="horz" pos="1032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mily Spiera" initials="ES" lastIdx="1" clrIdx="0">
    <p:extLst>
      <p:ext uri="{19B8F6BF-5375-455C-9EA6-DF929625EA0E}">
        <p15:presenceInfo xmlns:p15="http://schemas.microsoft.com/office/powerpoint/2012/main" userId="S::emily.spiera@icahn.mssm.edu::f293be23-77d2-432b-9d0d-f38e80cbbf3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54F"/>
    <a:srgbClr val="FFC107"/>
    <a:srgbClr val="263238"/>
    <a:srgbClr val="1B5E20"/>
    <a:srgbClr val="E1E082"/>
    <a:srgbClr val="E04336"/>
    <a:srgbClr val="E91E63"/>
    <a:srgbClr val="B3E5FC"/>
    <a:srgbClr val="FF8A80"/>
    <a:srgbClr val="4CAF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955" autoAdjust="0"/>
    <p:restoredTop sz="94828" autoAdjust="0"/>
  </p:normalViewPr>
  <p:slideViewPr>
    <p:cSldViewPr snapToGrid="0" showGuides="1">
      <p:cViewPr>
        <p:scale>
          <a:sx n="23" d="100"/>
          <a:sy n="23" d="100"/>
        </p:scale>
        <p:origin x="256" y="-896"/>
      </p:cViewPr>
      <p:guideLst>
        <p:guide pos="15576"/>
        <p:guide pos="6024"/>
        <p:guide pos="264"/>
        <p:guide pos="744"/>
        <p:guide orient="horz" pos="103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18" Type="http://schemas.openxmlformats.org/officeDocument/2006/relationships/commentAuthors" Target="commentAuthors.xml"/><Relationship Id="rId3" Type="http://schemas.openxmlformats.org/officeDocument/2006/relationships/notesMaster" Target="notesMasters/notesMaster1.xml"/><Relationship Id="rId21" Type="http://schemas.openxmlformats.org/officeDocument/2006/relationships/theme" Target="theme/theme1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font" Target="fonts/font14.fntdata"/><Relationship Id="rId2" Type="http://schemas.openxmlformats.org/officeDocument/2006/relationships/slide" Target="slides/slide1.xml"/><Relationship Id="rId16" Type="http://schemas.openxmlformats.org/officeDocument/2006/relationships/font" Target="fonts/font13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font" Target="fonts/font12.fntdata"/><Relationship Id="rId10" Type="http://schemas.openxmlformats.org/officeDocument/2006/relationships/font" Target="fonts/font7.fntdata"/><Relationship Id="rId19" Type="http://schemas.openxmlformats.org/officeDocument/2006/relationships/presProps" Target="presProps.xml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font" Target="fonts/font11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1CB04D-1C75-43E0-9B64-B7DDAA42BB2C}" type="datetimeFigureOut">
              <a:rPr lang="en-US" smtClean="0"/>
              <a:t>1/13/21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6C2670-3342-473C-969D-FDFF399F20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7496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6C2670-3342-473C-969D-FDFF399F205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06011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03320" y="5387342"/>
            <a:ext cx="41970960" cy="11460480"/>
          </a:xfrm>
        </p:spPr>
        <p:txBody>
          <a:bodyPr anchor="b"/>
          <a:lstStyle>
            <a:lvl1pPr algn="ctr">
              <a:defRPr sz="28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72200" y="17289782"/>
            <a:ext cx="37033200" cy="7947658"/>
          </a:xfrm>
        </p:spPr>
        <p:txBody>
          <a:bodyPr/>
          <a:lstStyle>
            <a:lvl1pPr marL="0" indent="0" algn="ctr">
              <a:buNone/>
              <a:defRPr sz="11520"/>
            </a:lvl1pPr>
            <a:lvl2pPr marL="2194560" indent="0" algn="ctr">
              <a:buNone/>
              <a:defRPr sz="9600"/>
            </a:lvl2pPr>
            <a:lvl3pPr marL="4389120" indent="0" algn="ctr">
              <a:buNone/>
              <a:defRPr sz="8640"/>
            </a:lvl3pPr>
            <a:lvl4pPr marL="6583680" indent="0" algn="ctr">
              <a:buNone/>
              <a:defRPr sz="7680"/>
            </a:lvl4pPr>
            <a:lvl5pPr marL="8778240" indent="0" algn="ctr">
              <a:buNone/>
              <a:defRPr sz="7680"/>
            </a:lvl5pPr>
            <a:lvl6pPr marL="10972800" indent="0" algn="ctr">
              <a:buNone/>
              <a:defRPr sz="7680"/>
            </a:lvl6pPr>
            <a:lvl7pPr marL="13167360" indent="0" algn="ctr">
              <a:buNone/>
              <a:defRPr sz="7680"/>
            </a:lvl7pPr>
            <a:lvl8pPr marL="15361920" indent="0" algn="ctr">
              <a:buNone/>
              <a:defRPr sz="7680"/>
            </a:lvl8pPr>
            <a:lvl9pPr marL="17556480" indent="0" algn="ctr">
              <a:buNone/>
              <a:defRPr sz="768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5061-2F74-46D4-9F8F-C77EF304855D}" type="datetimeFigureOut">
              <a:rPr lang="en-US" smtClean="0"/>
              <a:t>1/13/21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52CE-B062-47D6-A8CB-AF6B214D1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7559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5061-2F74-46D4-9F8F-C77EF304855D}" type="datetimeFigureOut">
              <a:rPr lang="en-US" smtClean="0"/>
              <a:t>1/13/21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52CE-B062-47D6-A8CB-AF6B214D1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6949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5335848" y="1752600"/>
            <a:ext cx="10647045" cy="2789682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94713" y="1752600"/>
            <a:ext cx="31323915" cy="27896822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5061-2F74-46D4-9F8F-C77EF304855D}" type="datetimeFigureOut">
              <a:rPr lang="en-US" smtClean="0"/>
              <a:t>1/13/21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52CE-B062-47D6-A8CB-AF6B214D1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5495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5061-2F74-46D4-9F8F-C77EF304855D}" type="datetimeFigureOut">
              <a:rPr lang="en-US" smtClean="0"/>
              <a:t>1/13/21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52CE-B062-47D6-A8CB-AF6B214D1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104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68995" y="8206749"/>
            <a:ext cx="42588180" cy="13693138"/>
          </a:xfrm>
        </p:spPr>
        <p:txBody>
          <a:bodyPr anchor="b"/>
          <a:lstStyle>
            <a:lvl1pPr>
              <a:defRPr sz="28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68995" y="22029429"/>
            <a:ext cx="42588180" cy="7200898"/>
          </a:xfrm>
        </p:spPr>
        <p:txBody>
          <a:bodyPr/>
          <a:lstStyle>
            <a:lvl1pPr marL="0" indent="0">
              <a:buNone/>
              <a:defRPr sz="11520">
                <a:solidFill>
                  <a:schemeClr val="tx1"/>
                </a:solidFill>
              </a:defRPr>
            </a:lvl1pPr>
            <a:lvl2pPr marL="2194560" indent="0">
              <a:buNone/>
              <a:defRPr sz="9600">
                <a:solidFill>
                  <a:schemeClr val="tx1">
                    <a:tint val="75000"/>
                  </a:schemeClr>
                </a:solidFill>
              </a:defRPr>
            </a:lvl2pPr>
            <a:lvl3pPr marL="4389120" indent="0">
              <a:buNone/>
              <a:defRPr sz="8640">
                <a:solidFill>
                  <a:schemeClr val="tx1">
                    <a:tint val="75000"/>
                  </a:schemeClr>
                </a:solidFill>
              </a:defRPr>
            </a:lvl3pPr>
            <a:lvl4pPr marL="658368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4pPr>
            <a:lvl5pPr marL="877824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5pPr>
            <a:lvl6pPr marL="1097280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6pPr>
            <a:lvl7pPr marL="1316736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7pPr>
            <a:lvl8pPr marL="1536192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8pPr>
            <a:lvl9pPr marL="1755648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5061-2F74-46D4-9F8F-C77EF304855D}" type="datetimeFigureOut">
              <a:rPr lang="en-US" smtClean="0"/>
              <a:t>1/13/21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52CE-B062-47D6-A8CB-AF6B214D1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3050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94710" y="8763000"/>
            <a:ext cx="20985480" cy="208864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4997410" y="8763000"/>
            <a:ext cx="20985480" cy="208864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5061-2F74-46D4-9F8F-C77EF304855D}" type="datetimeFigureOut">
              <a:rPr lang="en-US" smtClean="0"/>
              <a:t>1/13/21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52CE-B062-47D6-A8CB-AF6B214D1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1519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01141" y="1752607"/>
            <a:ext cx="42588180" cy="63627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01147" y="8069582"/>
            <a:ext cx="20889036" cy="3954778"/>
          </a:xfrm>
        </p:spPr>
        <p:txBody>
          <a:bodyPr anchor="b"/>
          <a:lstStyle>
            <a:lvl1pPr marL="0" indent="0">
              <a:buNone/>
              <a:defRPr sz="11520" b="1"/>
            </a:lvl1pPr>
            <a:lvl2pPr marL="2194560" indent="0">
              <a:buNone/>
              <a:defRPr sz="9600" b="1"/>
            </a:lvl2pPr>
            <a:lvl3pPr marL="4389120" indent="0">
              <a:buNone/>
              <a:defRPr sz="8640" b="1"/>
            </a:lvl3pPr>
            <a:lvl4pPr marL="6583680" indent="0">
              <a:buNone/>
              <a:defRPr sz="7680" b="1"/>
            </a:lvl4pPr>
            <a:lvl5pPr marL="8778240" indent="0">
              <a:buNone/>
              <a:defRPr sz="7680" b="1"/>
            </a:lvl5pPr>
            <a:lvl6pPr marL="10972800" indent="0">
              <a:buNone/>
              <a:defRPr sz="7680" b="1"/>
            </a:lvl6pPr>
            <a:lvl7pPr marL="13167360" indent="0">
              <a:buNone/>
              <a:defRPr sz="7680" b="1"/>
            </a:lvl7pPr>
            <a:lvl8pPr marL="15361920" indent="0">
              <a:buNone/>
              <a:defRPr sz="7680" b="1"/>
            </a:lvl8pPr>
            <a:lvl9pPr marL="17556480" indent="0">
              <a:buNone/>
              <a:defRPr sz="768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01147" y="12024360"/>
            <a:ext cx="20889036" cy="176860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4997413" y="8069582"/>
            <a:ext cx="20991911" cy="3954778"/>
          </a:xfrm>
        </p:spPr>
        <p:txBody>
          <a:bodyPr anchor="b"/>
          <a:lstStyle>
            <a:lvl1pPr marL="0" indent="0">
              <a:buNone/>
              <a:defRPr sz="11520" b="1"/>
            </a:lvl1pPr>
            <a:lvl2pPr marL="2194560" indent="0">
              <a:buNone/>
              <a:defRPr sz="9600" b="1"/>
            </a:lvl2pPr>
            <a:lvl3pPr marL="4389120" indent="0">
              <a:buNone/>
              <a:defRPr sz="8640" b="1"/>
            </a:lvl3pPr>
            <a:lvl4pPr marL="6583680" indent="0">
              <a:buNone/>
              <a:defRPr sz="7680" b="1"/>
            </a:lvl4pPr>
            <a:lvl5pPr marL="8778240" indent="0">
              <a:buNone/>
              <a:defRPr sz="7680" b="1"/>
            </a:lvl5pPr>
            <a:lvl6pPr marL="10972800" indent="0">
              <a:buNone/>
              <a:defRPr sz="7680" b="1"/>
            </a:lvl6pPr>
            <a:lvl7pPr marL="13167360" indent="0">
              <a:buNone/>
              <a:defRPr sz="7680" b="1"/>
            </a:lvl7pPr>
            <a:lvl8pPr marL="15361920" indent="0">
              <a:buNone/>
              <a:defRPr sz="7680" b="1"/>
            </a:lvl8pPr>
            <a:lvl9pPr marL="17556480" indent="0">
              <a:buNone/>
              <a:defRPr sz="768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4997413" y="12024360"/>
            <a:ext cx="20991911" cy="176860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5061-2F74-46D4-9F8F-C77EF304855D}" type="datetimeFigureOut">
              <a:rPr lang="en-US" smtClean="0"/>
              <a:t>1/13/21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52CE-B062-47D6-A8CB-AF6B214D1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3873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5061-2F74-46D4-9F8F-C77EF304855D}" type="datetimeFigureOut">
              <a:rPr lang="en-US" smtClean="0"/>
              <a:t>1/13/21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52CE-B062-47D6-A8CB-AF6B214D1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5061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5061-2F74-46D4-9F8F-C77EF304855D}" type="datetimeFigureOut">
              <a:rPr lang="en-US" smtClean="0"/>
              <a:t>1/13/21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52CE-B062-47D6-A8CB-AF6B214D1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6585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01142" y="2194560"/>
            <a:ext cx="15925561" cy="7680960"/>
          </a:xfrm>
        </p:spPr>
        <p:txBody>
          <a:bodyPr anchor="b"/>
          <a:lstStyle>
            <a:lvl1pPr>
              <a:defRPr sz="153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991911" y="4739647"/>
            <a:ext cx="24997410" cy="23393400"/>
          </a:xfrm>
        </p:spPr>
        <p:txBody>
          <a:bodyPr/>
          <a:lstStyle>
            <a:lvl1pPr>
              <a:defRPr sz="15360"/>
            </a:lvl1pPr>
            <a:lvl2pPr>
              <a:defRPr sz="13440"/>
            </a:lvl2pPr>
            <a:lvl3pPr>
              <a:defRPr sz="11520"/>
            </a:lvl3pPr>
            <a:lvl4pPr>
              <a:defRPr sz="9600"/>
            </a:lvl4pPr>
            <a:lvl5pPr>
              <a:defRPr sz="9600"/>
            </a:lvl5pPr>
            <a:lvl6pPr>
              <a:defRPr sz="9600"/>
            </a:lvl6pPr>
            <a:lvl7pPr>
              <a:defRPr sz="9600"/>
            </a:lvl7pPr>
            <a:lvl8pPr>
              <a:defRPr sz="9600"/>
            </a:lvl8pPr>
            <a:lvl9pPr>
              <a:defRPr sz="9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01142" y="9875520"/>
            <a:ext cx="15925561" cy="18295622"/>
          </a:xfrm>
        </p:spPr>
        <p:txBody>
          <a:bodyPr/>
          <a:lstStyle>
            <a:lvl1pPr marL="0" indent="0">
              <a:buNone/>
              <a:defRPr sz="7680"/>
            </a:lvl1pPr>
            <a:lvl2pPr marL="2194560" indent="0">
              <a:buNone/>
              <a:defRPr sz="6720"/>
            </a:lvl2pPr>
            <a:lvl3pPr marL="4389120" indent="0">
              <a:buNone/>
              <a:defRPr sz="5760"/>
            </a:lvl3pPr>
            <a:lvl4pPr marL="6583680" indent="0">
              <a:buNone/>
              <a:defRPr sz="4800"/>
            </a:lvl4pPr>
            <a:lvl5pPr marL="8778240" indent="0">
              <a:buNone/>
              <a:defRPr sz="4800"/>
            </a:lvl5pPr>
            <a:lvl6pPr marL="10972800" indent="0">
              <a:buNone/>
              <a:defRPr sz="4800"/>
            </a:lvl6pPr>
            <a:lvl7pPr marL="13167360" indent="0">
              <a:buNone/>
              <a:defRPr sz="4800"/>
            </a:lvl7pPr>
            <a:lvl8pPr marL="15361920" indent="0">
              <a:buNone/>
              <a:defRPr sz="4800"/>
            </a:lvl8pPr>
            <a:lvl9pPr marL="17556480" indent="0">
              <a:buNone/>
              <a:defRPr sz="48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5061-2F74-46D4-9F8F-C77EF304855D}" type="datetimeFigureOut">
              <a:rPr lang="en-US" smtClean="0"/>
              <a:t>1/13/21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52CE-B062-47D6-A8CB-AF6B214D1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3945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01142" y="2194560"/>
            <a:ext cx="15925561" cy="7680960"/>
          </a:xfrm>
        </p:spPr>
        <p:txBody>
          <a:bodyPr anchor="b"/>
          <a:lstStyle>
            <a:lvl1pPr>
              <a:defRPr sz="153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0991911" y="4739647"/>
            <a:ext cx="24997410" cy="23393400"/>
          </a:xfrm>
        </p:spPr>
        <p:txBody>
          <a:bodyPr anchor="t"/>
          <a:lstStyle>
            <a:lvl1pPr marL="0" indent="0">
              <a:buNone/>
              <a:defRPr sz="15360"/>
            </a:lvl1pPr>
            <a:lvl2pPr marL="2194560" indent="0">
              <a:buNone/>
              <a:defRPr sz="13440"/>
            </a:lvl2pPr>
            <a:lvl3pPr marL="4389120" indent="0">
              <a:buNone/>
              <a:defRPr sz="11520"/>
            </a:lvl3pPr>
            <a:lvl4pPr marL="6583680" indent="0">
              <a:buNone/>
              <a:defRPr sz="9600"/>
            </a:lvl4pPr>
            <a:lvl5pPr marL="8778240" indent="0">
              <a:buNone/>
              <a:defRPr sz="9600"/>
            </a:lvl5pPr>
            <a:lvl6pPr marL="10972800" indent="0">
              <a:buNone/>
              <a:defRPr sz="9600"/>
            </a:lvl6pPr>
            <a:lvl7pPr marL="13167360" indent="0">
              <a:buNone/>
              <a:defRPr sz="9600"/>
            </a:lvl7pPr>
            <a:lvl8pPr marL="15361920" indent="0">
              <a:buNone/>
              <a:defRPr sz="9600"/>
            </a:lvl8pPr>
            <a:lvl9pPr marL="17556480" indent="0">
              <a:buNone/>
              <a:defRPr sz="9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01142" y="9875520"/>
            <a:ext cx="15925561" cy="18295622"/>
          </a:xfrm>
        </p:spPr>
        <p:txBody>
          <a:bodyPr/>
          <a:lstStyle>
            <a:lvl1pPr marL="0" indent="0">
              <a:buNone/>
              <a:defRPr sz="7680"/>
            </a:lvl1pPr>
            <a:lvl2pPr marL="2194560" indent="0">
              <a:buNone/>
              <a:defRPr sz="6720"/>
            </a:lvl2pPr>
            <a:lvl3pPr marL="4389120" indent="0">
              <a:buNone/>
              <a:defRPr sz="5760"/>
            </a:lvl3pPr>
            <a:lvl4pPr marL="6583680" indent="0">
              <a:buNone/>
              <a:defRPr sz="4800"/>
            </a:lvl4pPr>
            <a:lvl5pPr marL="8778240" indent="0">
              <a:buNone/>
              <a:defRPr sz="4800"/>
            </a:lvl5pPr>
            <a:lvl6pPr marL="10972800" indent="0">
              <a:buNone/>
              <a:defRPr sz="4800"/>
            </a:lvl6pPr>
            <a:lvl7pPr marL="13167360" indent="0">
              <a:buNone/>
              <a:defRPr sz="4800"/>
            </a:lvl7pPr>
            <a:lvl8pPr marL="15361920" indent="0">
              <a:buNone/>
              <a:defRPr sz="4800"/>
            </a:lvl8pPr>
            <a:lvl9pPr marL="17556480" indent="0">
              <a:buNone/>
              <a:defRPr sz="48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5061-2F74-46D4-9F8F-C77EF304855D}" type="datetimeFigureOut">
              <a:rPr lang="en-US" smtClean="0"/>
              <a:t>1/13/21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52CE-B062-47D6-A8CB-AF6B214D1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0141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394710" y="1752607"/>
            <a:ext cx="42588180" cy="6362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94710" y="8763000"/>
            <a:ext cx="42588180" cy="208864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394710" y="30510487"/>
            <a:ext cx="1110996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7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135061-2F74-46D4-9F8F-C77EF304855D}" type="datetimeFigureOut">
              <a:rPr lang="en-US" smtClean="0"/>
              <a:t>1/13/21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356330" y="30510487"/>
            <a:ext cx="1666494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7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4872930" y="30510487"/>
            <a:ext cx="1110996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7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FC52CE-B062-47D6-A8CB-AF6B214D1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206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389120" rtl="0" eaLnBrk="1" latinLnBrk="0" hangingPunct="1">
        <a:lnSpc>
          <a:spcPct val="90000"/>
        </a:lnSpc>
        <a:spcBef>
          <a:spcPct val="0"/>
        </a:spcBef>
        <a:buNone/>
        <a:defRPr sz="211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97280" indent="-1097280" algn="l" defTabSz="4389120" rtl="0" eaLnBrk="1" latinLnBrk="0" hangingPunct="1">
        <a:lnSpc>
          <a:spcPct val="90000"/>
        </a:lnSpc>
        <a:spcBef>
          <a:spcPts val="4800"/>
        </a:spcBef>
        <a:buFont typeface="Arial" panose="020B0604020202020204" pitchFamily="34" charset="0"/>
        <a:buChar char="•"/>
        <a:defRPr sz="13440" kern="1200">
          <a:solidFill>
            <a:schemeClr val="tx1"/>
          </a:solidFill>
          <a:latin typeface="+mn-lt"/>
          <a:ea typeface="+mn-ea"/>
          <a:cs typeface="+mn-cs"/>
        </a:defRPr>
      </a:lvl1pPr>
      <a:lvl2pPr marL="329184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11520" kern="1200">
          <a:solidFill>
            <a:schemeClr val="tx1"/>
          </a:solidFill>
          <a:latin typeface="+mn-lt"/>
          <a:ea typeface="+mn-ea"/>
          <a:cs typeface="+mn-cs"/>
        </a:defRPr>
      </a:lvl2pPr>
      <a:lvl3pPr marL="548640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3pPr>
      <a:lvl4pPr marL="768096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4pPr>
      <a:lvl5pPr marL="987552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6pPr>
      <a:lvl7pPr marL="1426464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7pPr>
      <a:lvl8pPr marL="1645920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8pPr>
      <a:lvl9pPr marL="1865376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1pPr>
      <a:lvl2pPr marL="219456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2pPr>
      <a:lvl3pPr marL="438912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3pPr>
      <a:lvl4pPr marL="658368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4pPr>
      <a:lvl5pPr marL="877824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6pPr>
      <a:lvl7pPr marL="1316736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7pPr>
      <a:lvl8pPr marL="1536192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8pPr>
      <a:lvl9pPr marL="1755648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D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678733BE-059C-47B7-9415-5ADF2F3024F1}"/>
              </a:ext>
            </a:extLst>
          </p:cNvPr>
          <p:cNvSpPr/>
          <p:nvPr/>
        </p:nvSpPr>
        <p:spPr>
          <a:xfrm>
            <a:off x="37920706" y="4"/>
            <a:ext cx="11456894" cy="32918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 panose="020F0502020204030203" pitchFamily="34" charset="0"/>
                <a:ea typeface="+mn-ea"/>
                <a:cs typeface="Lato" panose="020F0502020204030203" pitchFamily="34" charset="0"/>
              </a:rPr>
              <a:t>Non-Cognitive Predictors of Student Success:</a:t>
            </a:r>
            <a:br>
              <a:rPr kumimoji="0" lang="en-US" sz="180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 panose="020F0502020204030203" pitchFamily="34" charset="0"/>
                <a:ea typeface="+mn-ea"/>
                <a:cs typeface="Lato" panose="020F0502020204030203" pitchFamily="34" charset="0"/>
              </a:rPr>
            </a:br>
            <a:r>
              <a:rPr kumimoji="0" lang="en-US" sz="180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 panose="020F0502020204030203" pitchFamily="34" charset="0"/>
                <a:ea typeface="+mn-ea"/>
                <a:cs typeface="Lato" panose="020F0502020204030203" pitchFamily="34" charset="0"/>
              </a:rPr>
              <a:t>A Predictive Validity Comparison Between Domestic and International Students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DDC4359A-7BBB-495A-96DE-65574C0C88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830706" y="4537109"/>
            <a:ext cx="23792388" cy="12484959"/>
          </a:xfrm>
        </p:spPr>
        <p:txBody>
          <a:bodyPr anchor="t">
            <a:noAutofit/>
          </a:bodyPr>
          <a:lstStyle/>
          <a:p>
            <a:pPr algn="l">
              <a:lnSpc>
                <a:spcPct val="150000"/>
              </a:lnSpc>
            </a:pPr>
            <a:r>
              <a:rPr lang="en-US" sz="15000" b="1" dirty="0">
                <a:solidFill>
                  <a:schemeClr val="bg1"/>
                </a:solidFill>
                <a:latin typeface="Lato" panose="020F0502020204030203" pitchFamily="34" charset="0"/>
                <a:ea typeface="Roboto" panose="02000000000000000000" pitchFamily="2" charset="0"/>
                <a:cs typeface="Arial" panose="020B0604020202020204" pitchFamily="34" charset="0"/>
              </a:rPr>
              <a:t>Education level </a:t>
            </a:r>
            <a:r>
              <a:rPr lang="en-US" sz="10000" dirty="0">
                <a:solidFill>
                  <a:schemeClr val="bg1"/>
                </a:solidFill>
                <a:latin typeface="Lato" panose="020F0502020204030203" pitchFamily="34" charset="0"/>
                <a:ea typeface="Roboto" panose="02000000000000000000" pitchFamily="2" charset="0"/>
                <a:cs typeface="Arial" panose="020B0604020202020204" pitchFamily="34" charset="0"/>
              </a:rPr>
              <a:t>and</a:t>
            </a:r>
            <a:r>
              <a:rPr lang="en-US" sz="12000" dirty="0">
                <a:solidFill>
                  <a:schemeClr val="bg1"/>
                </a:solidFill>
                <a:latin typeface="Lato" panose="020F0502020204030203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15000" b="1" dirty="0">
                <a:solidFill>
                  <a:schemeClr val="bg1"/>
                </a:solidFill>
                <a:latin typeface="Lato" panose="020F0502020204030203" pitchFamily="34" charset="0"/>
                <a:ea typeface="Roboto" panose="02000000000000000000" pitchFamily="2" charset="0"/>
                <a:cs typeface="Arial" panose="020B0604020202020204" pitchFamily="34" charset="0"/>
              </a:rPr>
              <a:t>income</a:t>
            </a:r>
            <a:r>
              <a:rPr lang="en-US" sz="12000" dirty="0">
                <a:solidFill>
                  <a:schemeClr val="bg1"/>
                </a:solidFill>
                <a:latin typeface="Lato" panose="020F0502020204030203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11000" dirty="0">
                <a:solidFill>
                  <a:schemeClr val="bg1"/>
                </a:solidFill>
                <a:latin typeface="Lato" panose="020F0502020204030203" pitchFamily="34" charset="0"/>
                <a:ea typeface="Roboto" panose="02000000000000000000" pitchFamily="2" charset="0"/>
                <a:cs typeface="Arial" panose="020B0604020202020204" pitchFamily="34" charset="0"/>
              </a:rPr>
              <a:t>were the most important predictors of </a:t>
            </a:r>
            <a:r>
              <a:rPr lang="en-US" sz="11000" b="1" u="sng" dirty="0">
                <a:solidFill>
                  <a:schemeClr val="bg1"/>
                </a:solidFill>
                <a:latin typeface="Lato" panose="020F0502020204030203" pitchFamily="34" charset="0"/>
                <a:ea typeface="Roboto" panose="02000000000000000000" pitchFamily="2" charset="0"/>
                <a:cs typeface="Arial" panose="020B0604020202020204" pitchFamily="34" charset="0"/>
              </a:rPr>
              <a:t>knowledge</a:t>
            </a:r>
            <a:r>
              <a:rPr lang="en-US" sz="11000" dirty="0">
                <a:solidFill>
                  <a:schemeClr val="bg1"/>
                </a:solidFill>
                <a:latin typeface="Lato" panose="020F0502020204030203" pitchFamily="34" charset="0"/>
                <a:ea typeface="Roboto" panose="02000000000000000000" pitchFamily="2" charset="0"/>
                <a:cs typeface="Arial" panose="020B0604020202020204" pitchFamily="34" charset="0"/>
              </a:rPr>
              <a:t> and </a:t>
            </a:r>
            <a:r>
              <a:rPr lang="en-US" sz="11000" b="1" u="sng" dirty="0">
                <a:solidFill>
                  <a:schemeClr val="bg1"/>
                </a:solidFill>
                <a:latin typeface="Lato" panose="020F0502020204030203" pitchFamily="34" charset="0"/>
                <a:ea typeface="Roboto" panose="02000000000000000000" pitchFamily="2" charset="0"/>
                <a:cs typeface="Arial" panose="020B0604020202020204" pitchFamily="34" charset="0"/>
              </a:rPr>
              <a:t>perceptions</a:t>
            </a:r>
            <a:r>
              <a:rPr lang="en-US" sz="11000" dirty="0">
                <a:solidFill>
                  <a:schemeClr val="bg1"/>
                </a:solidFill>
                <a:latin typeface="Lato" panose="020F0502020204030203" pitchFamily="34" charset="0"/>
                <a:ea typeface="Roboto" panose="02000000000000000000" pitchFamily="2" charset="0"/>
                <a:cs typeface="Arial" panose="020B0604020202020204" pitchFamily="34" charset="0"/>
              </a:rPr>
              <a:t> about health in pregnancy. </a:t>
            </a:r>
            <a:br>
              <a:rPr lang="en-US" sz="11000" b="1" dirty="0">
                <a:solidFill>
                  <a:schemeClr val="bg1"/>
                </a:solidFill>
                <a:latin typeface="Lato" panose="020F0502020204030203" pitchFamily="34" charset="0"/>
                <a:ea typeface="Roboto" panose="02000000000000000000" pitchFamily="2" charset="0"/>
                <a:cs typeface="Arial" panose="020B0604020202020204" pitchFamily="34" charset="0"/>
              </a:rPr>
            </a:br>
            <a:endParaRPr lang="en-US" sz="11000" dirty="0">
              <a:solidFill>
                <a:schemeClr val="bg1"/>
              </a:solidFill>
              <a:latin typeface="Lato" panose="020F0502020204030203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0C5B857-0E51-4898-BAEF-B471D5E63813}"/>
              </a:ext>
            </a:extLst>
          </p:cNvPr>
          <p:cNvSpPr/>
          <p:nvPr/>
        </p:nvSpPr>
        <p:spPr>
          <a:xfrm>
            <a:off x="0" y="0"/>
            <a:ext cx="11457432" cy="329124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 panose="020F0502020204030203" pitchFamily="34" charset="0"/>
                <a:ea typeface="+mn-ea"/>
                <a:cs typeface="Lato" panose="020F0502020204030203" pitchFamily="34" charset="0"/>
              </a:rPr>
              <a:t>Non-Cognitive Predictors of Student Success:</a:t>
            </a:r>
            <a:b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 panose="020F0502020204030203" pitchFamily="34" charset="0"/>
                <a:ea typeface="+mn-ea"/>
                <a:cs typeface="Lato" panose="020F0502020204030203" pitchFamily="34" charset="0"/>
              </a:rPr>
            </a:b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 panose="020F0502020204030203" pitchFamily="34" charset="0"/>
                <a:ea typeface="+mn-ea"/>
                <a:cs typeface="Lato" panose="020F0502020204030203" pitchFamily="34" charset="0"/>
              </a:rPr>
              <a:t>A Predictive Validity Comparison Between Domestic and International Students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E35B311-3C19-412C-ADE6-EB2E4158F366}"/>
              </a:ext>
            </a:extLst>
          </p:cNvPr>
          <p:cNvSpPr txBox="1"/>
          <p:nvPr/>
        </p:nvSpPr>
        <p:spPr>
          <a:xfrm>
            <a:off x="563880" y="5548844"/>
            <a:ext cx="10408919" cy="276542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 Black" panose="020F0A02020204030203" pitchFamily="34" charset="0"/>
                <a:ea typeface="+mn-ea"/>
                <a:cs typeface="Arial" panose="020B0604020202020204" pitchFamily="34" charset="0"/>
              </a:rPr>
              <a:t>INTRO</a:t>
            </a:r>
          </a:p>
          <a:p>
            <a:pPr marL="571500" indent="-5715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3400" dirty="0">
                <a:solidFill>
                  <a:prstClr val="black"/>
                </a:solidFill>
                <a:latin typeface="Lato" panose="020F0502020204030203" pitchFamily="34" charset="0"/>
                <a:cs typeface="Arial" panose="020B0604020202020204" pitchFamily="34" charset="0"/>
              </a:rPr>
              <a:t>Kenya’s maternal mortality rate is 342 per 100,000, 1.6 times greater than the global rate. </a:t>
            </a:r>
          </a:p>
          <a:p>
            <a:pPr marL="571500" indent="-5715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3400" dirty="0">
                <a:solidFill>
                  <a:prstClr val="black"/>
                </a:solidFill>
                <a:latin typeface="Lato" panose="020F0502020204030203" pitchFamily="34" charset="0"/>
                <a:cs typeface="Arial" panose="020B0604020202020204" pitchFamily="34" charset="0"/>
              </a:rPr>
              <a:t>Knowledge and perceptions are important determinants of health behaviors.</a:t>
            </a:r>
          </a:p>
          <a:p>
            <a:pPr marL="571500" indent="-5715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3400" dirty="0">
                <a:solidFill>
                  <a:prstClr val="black"/>
                </a:solidFill>
                <a:latin typeface="Lato" panose="020F0502020204030203" pitchFamily="34" charset="0"/>
                <a:cs typeface="Arial" panose="020B0604020202020204" pitchFamily="34" charset="0"/>
              </a:rPr>
              <a:t>This study assessed factors influencing knowledge and perceptions of health in pregnancy and preferences for information resources. </a:t>
            </a:r>
            <a:endParaRPr kumimoji="0" lang="en-US" sz="15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" panose="020F0502020204030203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" panose="020F0502020204030203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 Black" panose="020F0A02020204030203" pitchFamily="34" charset="0"/>
                <a:ea typeface="+mn-ea"/>
                <a:cs typeface="Arial" panose="020B0604020202020204" pitchFamily="34" charset="0"/>
              </a:rPr>
              <a:t>METHODS</a:t>
            </a:r>
          </a:p>
          <a:p>
            <a:pPr marL="742950" lvl="0" indent="-7429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3400" dirty="0">
                <a:solidFill>
                  <a:prstClr val="black"/>
                </a:solidFill>
                <a:latin typeface="Lato" panose="020F0502020204030203" pitchFamily="34" charset="0"/>
                <a:cs typeface="Arial" panose="020B0604020202020204" pitchFamily="34" charset="0"/>
              </a:rPr>
              <a:t>A survey was administered to 41 women in rural Kenya enrolled in a community-based,   technology-enhanced model of antenatal care. </a:t>
            </a:r>
          </a:p>
          <a:p>
            <a:pPr marL="742950" lvl="0" indent="-7429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3400" dirty="0">
                <a:solidFill>
                  <a:prstClr val="black"/>
                </a:solidFill>
                <a:latin typeface="Lato" panose="020F0502020204030203" pitchFamily="34" charset="0"/>
                <a:cs typeface="Arial" panose="020B0604020202020204" pitchFamily="34" charset="0"/>
              </a:rPr>
              <a:t>Closed- and open-ended questions were asked.</a:t>
            </a:r>
          </a:p>
          <a:p>
            <a:pPr marL="742950" lvl="0" indent="-7429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3400" dirty="0">
                <a:solidFill>
                  <a:prstClr val="black"/>
                </a:solidFill>
                <a:latin typeface="Lato" panose="020F0502020204030203" pitchFamily="34" charset="0"/>
                <a:cs typeface="Arial" panose="020B0604020202020204" pitchFamily="34" charset="0"/>
              </a:rPr>
              <a:t>Knowledge of health and hypertension during pregnancy were evaluated using  summative scores.</a:t>
            </a:r>
          </a:p>
          <a:p>
            <a:pPr marL="742950" lvl="0" indent="-7429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3400" dirty="0">
                <a:solidFill>
                  <a:prstClr val="black"/>
                </a:solidFill>
                <a:latin typeface="Lato" panose="020F0502020204030203" pitchFamily="34" charset="0"/>
                <a:cs typeface="Arial" panose="020B0604020202020204" pitchFamily="34" charset="0"/>
              </a:rPr>
              <a:t>Thematic analysis, Spearman correlations, and Kruskal-Wallis tests were performed to assess associations. </a:t>
            </a:r>
            <a:endParaRPr kumimoji="0" lang="en-US" sz="15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" panose="020F0502020204030203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" panose="020F0502020204030203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 Black" panose="020F0A02020204030203" pitchFamily="34" charset="0"/>
                <a:ea typeface="+mn-ea"/>
                <a:cs typeface="Arial" panose="020B0604020202020204" pitchFamily="34" charset="0"/>
              </a:rPr>
              <a:t>RESULTS</a:t>
            </a:r>
          </a:p>
          <a:p>
            <a:pPr marL="571500" lvl="0" indent="-5715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3400" dirty="0">
                <a:solidFill>
                  <a:prstClr val="black"/>
                </a:solidFill>
                <a:latin typeface="Lato" panose="020F0502020204030203" pitchFamily="34" charset="0"/>
                <a:cs typeface="Arial" panose="020B0604020202020204" pitchFamily="34" charset="0"/>
              </a:rPr>
              <a:t>Education level, individual income, and preferred information resources were correlated with knowledge scores.  </a:t>
            </a:r>
            <a:r>
              <a:rPr lang="en-US" sz="2800" dirty="0">
                <a:solidFill>
                  <a:prstClr val="black"/>
                </a:solidFill>
                <a:latin typeface="Lato" panose="020F0502020204030203" pitchFamily="34" charset="0"/>
                <a:cs typeface="Arial" panose="020B0604020202020204" pitchFamily="34" charset="0"/>
              </a:rPr>
              <a:t>(Table 1 and Table 3)</a:t>
            </a:r>
          </a:p>
          <a:p>
            <a:pPr marL="571500" indent="-5715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3400" dirty="0">
                <a:solidFill>
                  <a:prstClr val="black"/>
                </a:solidFill>
                <a:latin typeface="Lato" panose="020F0502020204030203" pitchFamily="34" charset="0"/>
                <a:cs typeface="Arial" panose="020B0604020202020204" pitchFamily="34" charset="0"/>
              </a:rPr>
              <a:t>Perceptions of health varied with household  income and knowledge. </a:t>
            </a:r>
            <a:r>
              <a:rPr lang="en-US" sz="2800" dirty="0">
                <a:solidFill>
                  <a:prstClr val="black"/>
                </a:solidFill>
                <a:latin typeface="Lato" panose="020F0502020204030203" pitchFamily="34" charset="0"/>
                <a:cs typeface="Arial" panose="020B0604020202020204" pitchFamily="34" charset="0"/>
              </a:rPr>
              <a:t>(Table 2)</a:t>
            </a:r>
          </a:p>
          <a:p>
            <a:pPr marL="571500" indent="-5715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3400" dirty="0">
                <a:solidFill>
                  <a:prstClr val="black"/>
                </a:solidFill>
                <a:latin typeface="Lato" panose="020F0502020204030203" pitchFamily="34" charset="0"/>
                <a:cs typeface="Arial" panose="020B0604020202020204" pitchFamily="34" charset="0"/>
              </a:rPr>
              <a:t>Prior antenatal care attendance  was not significantly associated with knowledge scores         or perceptions. </a:t>
            </a:r>
          </a:p>
          <a:p>
            <a:pPr marL="571500" indent="-5715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3400" dirty="0">
                <a:solidFill>
                  <a:prstClr val="black"/>
                </a:solidFill>
                <a:latin typeface="Lato" panose="020F0502020204030203" pitchFamily="34" charset="0"/>
                <a:cs typeface="Arial" panose="020B0604020202020204" pitchFamily="34" charset="0"/>
              </a:rPr>
              <a:t>Nearly every woman ranked healthcare </a:t>
            </a:r>
            <a:r>
              <a:rPr lang="en-US" sz="3400" dirty="0">
                <a:latin typeface="Lato" panose="020F0502020204030203" pitchFamily="34" charset="0"/>
                <a:cs typeface="Arial" panose="020B0604020202020204" pitchFamily="34" charset="0"/>
              </a:rPr>
              <a:t>professionals as the most preferred information resource.</a:t>
            </a:r>
          </a:p>
          <a:p>
            <a:pPr marL="571500" indent="-5715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3400" dirty="0">
                <a:latin typeface="Lato" panose="020F0502020204030203" pitchFamily="34" charset="0"/>
                <a:cs typeface="Arial" panose="020B0604020202020204" pitchFamily="34" charset="0"/>
              </a:rPr>
              <a:t>Education, individual income, household income, and prior antenatal care affected preferences of other lower ranked information resources.  (</a:t>
            </a:r>
            <a:r>
              <a:rPr lang="en-US" sz="2800" dirty="0">
                <a:solidFill>
                  <a:prstClr val="black"/>
                </a:solidFill>
                <a:latin typeface="Lato" panose="020F0502020204030203" pitchFamily="34" charset="0"/>
                <a:cs typeface="Arial" panose="020B0604020202020204" pitchFamily="34" charset="0"/>
              </a:rPr>
              <a:t>Table 3)</a:t>
            </a:r>
            <a:endParaRPr lang="en-US" sz="1500" dirty="0">
              <a:solidFill>
                <a:prstClr val="black"/>
              </a:solidFill>
              <a:latin typeface="Lato" panose="020F0502020204030203" pitchFamily="34" charset="0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Lato Black" panose="020F0A02020204030203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 Black" panose="020F0A02020204030203" pitchFamily="34" charset="0"/>
                <a:ea typeface="+mn-ea"/>
                <a:cs typeface="Arial" panose="020B0604020202020204" pitchFamily="34" charset="0"/>
              </a:rPr>
              <a:t>CONCLUSIONS</a:t>
            </a:r>
          </a:p>
          <a:p>
            <a:pPr marL="571500" lvl="0" indent="-5715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3400" dirty="0">
                <a:solidFill>
                  <a:prstClr val="black"/>
                </a:solidFill>
                <a:latin typeface="Lato" panose="020F0502020204030203" pitchFamily="34" charset="0"/>
                <a:cs typeface="Arial" panose="020B0604020202020204" pitchFamily="34" charset="0"/>
              </a:rPr>
              <a:t>Socioeconomic differences in knowledge, perceptions, and preferences for information resources persist even when women attend antenatal care.</a:t>
            </a:r>
          </a:p>
          <a:p>
            <a:pPr marL="571500" lvl="0" indent="-5715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3400" dirty="0">
                <a:solidFill>
                  <a:prstClr val="black"/>
                </a:solidFill>
                <a:latin typeface="Lato" panose="020F0502020204030203" pitchFamily="34" charset="0"/>
                <a:cs typeface="Arial" panose="020B0604020202020204" pitchFamily="34" charset="0"/>
              </a:rPr>
              <a:t>Efforts to improve maternal mortality should consider socioeconomic status and quality of counseling in antenatal care. 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5ECD59F-354D-4E6A-BDBE-1042A62B8C4F}"/>
              </a:ext>
            </a:extLst>
          </p:cNvPr>
          <p:cNvSpPr txBox="1"/>
          <p:nvPr/>
        </p:nvSpPr>
        <p:spPr>
          <a:xfrm>
            <a:off x="574548" y="448197"/>
            <a:ext cx="9742932" cy="35394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5400" b="1" i="1" dirty="0">
                <a:solidFill>
                  <a:prstClr val="black"/>
                </a:solidFill>
                <a:latin typeface="Lato" panose="020F0502020204030203" pitchFamily="34" charset="0"/>
              </a:rPr>
              <a:t>Factors Impacting Knowledge, Perceptions, and Preferred Resources Among Pregnant Women in Siaya County, Kenya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8896619-6953-4449-9A3C-A61AD6AB2C79}"/>
              </a:ext>
            </a:extLst>
          </p:cNvPr>
          <p:cNvSpPr txBox="1"/>
          <p:nvPr/>
        </p:nvSpPr>
        <p:spPr>
          <a:xfrm>
            <a:off x="1181100" y="3935757"/>
            <a:ext cx="851967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panose="020F0502020204030203" pitchFamily="34" charset="0"/>
                <a:ea typeface="+mn-ea"/>
                <a:cs typeface="Lato" panose="020F0502020204030203" pitchFamily="34" charset="0"/>
              </a:rPr>
              <a:t>Emily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Lato" panose="020F0502020204030203" pitchFamily="34" charset="0"/>
                <a:ea typeface="+mn-ea"/>
                <a:cs typeface="Lato" panose="020F0502020204030203" pitchFamily="34" charset="0"/>
              </a:rPr>
              <a:t>Spiera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Lato" panose="020F0502020204030203" pitchFamily="34" charset="0"/>
                <a:ea typeface="+mn-ea"/>
                <a:cs typeface="Lato" panose="020F0502020204030203" pitchFamily="34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Lato" panose="020F0502020204030203" pitchFamily="34" charset="0"/>
                <a:ea typeface="+mn-ea"/>
                <a:cs typeface="Lato" panose="020F0502020204030203" pitchFamily="34" charset="0"/>
              </a:rPr>
              <a:t>Unwana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Lato" panose="020F0502020204030203" pitchFamily="34" charset="0"/>
                <a:ea typeface="+mn-ea"/>
                <a:cs typeface="Lato" panose="020F0502020204030203" pitchFamily="34" charset="0"/>
              </a:rPr>
              <a:t> Abasi, C</a:t>
            </a:r>
            <a:r>
              <a:rPr lang="en-US" sz="2800" dirty="0" err="1">
                <a:latin typeface="Lato" panose="020F0502020204030203" pitchFamily="34" charset="0"/>
                <a:cs typeface="Lato" panose="020F0502020204030203" pitchFamily="34" charset="0"/>
              </a:rPr>
              <a:t>hemuttaai</a:t>
            </a:r>
            <a:r>
              <a:rPr lang="en-US" sz="2800" dirty="0">
                <a:latin typeface="Lato" panose="020F0502020204030203" pitchFamily="34" charset="0"/>
                <a:cs typeface="Lato" panose="020F0502020204030203" pitchFamily="34" charset="0"/>
              </a:rPr>
              <a:t> Langat,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Lato" panose="020F0502020204030203" pitchFamily="34" charset="0"/>
                <a:ea typeface="+mn-ea"/>
                <a:cs typeface="Lato" panose="020F0502020204030203" pitchFamily="34" charset="0"/>
              </a:rPr>
              <a:t> Molly Guy, Debora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Lato" panose="020F0502020204030203" pitchFamily="34" charset="0"/>
                <a:ea typeface="+mn-ea"/>
                <a:cs typeface="Lato" panose="020F0502020204030203" pitchFamily="34" charset="0"/>
              </a:rPr>
              <a:t>Rogo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Lato" panose="020F0502020204030203" pitchFamily="34" charset="0"/>
                <a:ea typeface="+mn-ea"/>
                <a:cs typeface="Lato" panose="020F0502020204030203" pitchFamily="34" charset="0"/>
              </a:rPr>
              <a:t>, Maryanne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Lato" panose="020F0502020204030203" pitchFamily="34" charset="0"/>
                <a:ea typeface="+mn-ea"/>
                <a:cs typeface="Lato" panose="020F0502020204030203" pitchFamily="34" charset="0"/>
              </a:rPr>
              <a:t>Nyamogo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Lato" panose="020F0502020204030203" pitchFamily="34" charset="0"/>
                <a:ea typeface="+mn-ea"/>
                <a:cs typeface="Lato" panose="020F0502020204030203" pitchFamily="34" charset="0"/>
              </a:rPr>
              <a:t>,  Khama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Lato" panose="020F0502020204030203" pitchFamily="34" charset="0"/>
                <a:ea typeface="+mn-ea"/>
                <a:cs typeface="Lato" panose="020F0502020204030203" pitchFamily="34" charset="0"/>
              </a:rPr>
              <a:t>Rogo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Lato" panose="020F0502020204030203" pitchFamily="34" charset="0"/>
                <a:ea typeface="+mn-ea"/>
                <a:cs typeface="Lato" panose="020F0502020204030203" pitchFamily="34" charset="0"/>
              </a:rPr>
              <a:t>, Tanya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Lato" panose="020F0502020204030203" pitchFamily="34" charset="0"/>
                <a:ea typeface="+mn-ea"/>
                <a:cs typeface="Lato" panose="020F0502020204030203" pitchFamily="34" charset="0"/>
              </a:rPr>
              <a:t>Rogo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Lato" panose="020F0502020204030203" pitchFamily="34" charset="0"/>
              <a:ea typeface="+mn-ea"/>
              <a:cs typeface="Lato" panose="020F0502020204030203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36320F7-5495-724D-9E37-7B8286DCBFF4}"/>
              </a:ext>
            </a:extLst>
          </p:cNvPr>
          <p:cNvSpPr/>
          <p:nvPr/>
        </p:nvSpPr>
        <p:spPr>
          <a:xfrm>
            <a:off x="11862366" y="31243854"/>
            <a:ext cx="27001427" cy="10156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Ins="5577840" rtlCol="0" anchor="b" anchorCtr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emily.spiera@icahn.mssm.edu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 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	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5BD2AD9-C768-8A40-ADDB-77679B90563D}"/>
              </a:ext>
            </a:extLst>
          </p:cNvPr>
          <p:cNvSpPr/>
          <p:nvPr/>
        </p:nvSpPr>
        <p:spPr>
          <a:xfrm>
            <a:off x="32656039" y="30897761"/>
            <a:ext cx="677432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prstClr val="white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@</a:t>
            </a:r>
            <a:r>
              <a:rPr lang="en-US" sz="4000" dirty="0" err="1">
                <a:solidFill>
                  <a:prstClr val="white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IcahnMountSinai</a:t>
            </a:r>
            <a:r>
              <a:rPr lang="en-US" sz="4000" dirty="0">
                <a:solidFill>
                  <a:prstClr val="white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 @</a:t>
            </a:r>
            <a:r>
              <a:rPr lang="en-US" sz="4000" dirty="0" err="1">
                <a:solidFill>
                  <a:prstClr val="white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SagamHospital</a:t>
            </a:r>
            <a:endParaRPr lang="en-US" sz="4000" dirty="0"/>
          </a:p>
        </p:txBody>
      </p:sp>
      <p:graphicFrame>
        <p:nvGraphicFramePr>
          <p:cNvPr id="21" name="Table 8">
            <a:extLst>
              <a:ext uri="{FF2B5EF4-FFF2-40B4-BE49-F238E27FC236}">
                <a16:creationId xmlns:a16="http://schemas.microsoft.com/office/drawing/2014/main" id="{4783B3E9-174A-D444-B582-CF9A96905D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4362100"/>
              </p:ext>
            </p:extLst>
          </p:nvPr>
        </p:nvGraphicFramePr>
        <p:xfrm>
          <a:off x="40071851" y="19914402"/>
          <a:ext cx="6525295" cy="4053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29109">
                  <a:extLst>
                    <a:ext uri="{9D8B030D-6E8A-4147-A177-3AD203B41FA5}">
                      <a16:colId xmlns:a16="http://schemas.microsoft.com/office/drawing/2014/main" val="1147012695"/>
                    </a:ext>
                  </a:extLst>
                </a:gridCol>
                <a:gridCol w="3096186">
                  <a:extLst>
                    <a:ext uri="{9D8B030D-6E8A-4147-A177-3AD203B41FA5}">
                      <a16:colId xmlns:a16="http://schemas.microsoft.com/office/drawing/2014/main" val="3295879623"/>
                    </a:ext>
                  </a:extLst>
                </a:gridCol>
              </a:tblGrid>
              <a:tr h="414222">
                <a:tc>
                  <a:txBody>
                    <a:bodyPr/>
                    <a:lstStyle/>
                    <a:p>
                      <a:endParaRPr lang="en-US" sz="28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 value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89899584"/>
                  </a:ext>
                </a:extLst>
              </a:tr>
              <a:tr h="414222">
                <a:tc>
                  <a:txBody>
                    <a:bodyPr/>
                    <a:lstStyle/>
                    <a:p>
                      <a:r>
                        <a:rPr lang="en-US" sz="2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Education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0.2134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98674182"/>
                  </a:ext>
                </a:extLst>
              </a:tr>
              <a:tr h="414222">
                <a:tc>
                  <a:txBody>
                    <a:bodyPr/>
                    <a:lstStyle/>
                    <a:p>
                      <a:r>
                        <a:rPr lang="en-US" sz="2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Household Income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0.0462*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02917464"/>
                  </a:ext>
                </a:extLst>
              </a:tr>
              <a:tr h="414222">
                <a:tc>
                  <a:txBody>
                    <a:bodyPr/>
                    <a:lstStyle/>
                    <a:p>
                      <a:r>
                        <a:rPr lang="en-US" sz="2800" b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Individual Income</a:t>
                      </a:r>
                      <a:endParaRPr lang="en-US" sz="28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0.0935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46144404"/>
                  </a:ext>
                </a:extLst>
              </a:tr>
              <a:tr h="414222">
                <a:tc>
                  <a:txBody>
                    <a:bodyPr/>
                    <a:lstStyle/>
                    <a:p>
                      <a:r>
                        <a:rPr lang="en-US" sz="2800" b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# Prior Pregnancies</a:t>
                      </a:r>
                      <a:endParaRPr lang="en-US" sz="28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0.6425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69549043"/>
                  </a:ext>
                </a:extLst>
              </a:tr>
              <a:tr h="755346">
                <a:tc>
                  <a:txBody>
                    <a:bodyPr/>
                    <a:lstStyle/>
                    <a:p>
                      <a:pPr marL="0" marR="0" lvl="0" indent="0" algn="l" defTabSz="43891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# ANC</a:t>
                      </a:r>
                      <a:r>
                        <a:rPr lang="en-US" sz="2800" b="0" kern="1200" baseline="30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</a:t>
                      </a:r>
                      <a:r>
                        <a:rPr lang="en-US" sz="2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Visits Prior to                 Current Pregnancy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0.5808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14756728"/>
                  </a:ext>
                </a:extLst>
              </a:tr>
              <a:tr h="414222">
                <a:tc>
                  <a:txBody>
                    <a:bodyPr/>
                    <a:lstStyle/>
                    <a:p>
                      <a:r>
                        <a:rPr lang="en-US" sz="2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HIP</a:t>
                      </a:r>
                      <a:r>
                        <a:rPr lang="en-US" sz="2800" b="0" kern="1200" baseline="30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Score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0.0259*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6803880"/>
                  </a:ext>
                </a:extLst>
              </a:tr>
            </a:tbl>
          </a:graphicData>
        </a:graphic>
      </p:graphicFrame>
      <p:graphicFrame>
        <p:nvGraphicFramePr>
          <p:cNvPr id="25" name="Table 24">
            <a:extLst>
              <a:ext uri="{FF2B5EF4-FFF2-40B4-BE49-F238E27FC236}">
                <a16:creationId xmlns:a16="http://schemas.microsoft.com/office/drawing/2014/main" id="{DE9DF530-22AA-1A49-BDF5-6A70A0317F3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6096882"/>
              </p:ext>
            </p:extLst>
          </p:nvPr>
        </p:nvGraphicFramePr>
        <p:xfrm>
          <a:off x="38156923" y="24885473"/>
          <a:ext cx="10933958" cy="656303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88553">
                  <a:extLst>
                    <a:ext uri="{9D8B030D-6E8A-4147-A177-3AD203B41FA5}">
                      <a16:colId xmlns:a16="http://schemas.microsoft.com/office/drawing/2014/main" val="1925937712"/>
                    </a:ext>
                  </a:extLst>
                </a:gridCol>
                <a:gridCol w="1170432">
                  <a:extLst>
                    <a:ext uri="{9D8B030D-6E8A-4147-A177-3AD203B41FA5}">
                      <a16:colId xmlns:a16="http://schemas.microsoft.com/office/drawing/2014/main" val="1900272405"/>
                    </a:ext>
                  </a:extLst>
                </a:gridCol>
                <a:gridCol w="987552">
                  <a:extLst>
                    <a:ext uri="{9D8B030D-6E8A-4147-A177-3AD203B41FA5}">
                      <a16:colId xmlns:a16="http://schemas.microsoft.com/office/drawing/2014/main" val="751023511"/>
                    </a:ext>
                  </a:extLst>
                </a:gridCol>
                <a:gridCol w="1170432">
                  <a:extLst>
                    <a:ext uri="{9D8B030D-6E8A-4147-A177-3AD203B41FA5}">
                      <a16:colId xmlns:a16="http://schemas.microsoft.com/office/drawing/2014/main" val="2742212988"/>
                    </a:ext>
                  </a:extLst>
                </a:gridCol>
                <a:gridCol w="1188720">
                  <a:extLst>
                    <a:ext uri="{9D8B030D-6E8A-4147-A177-3AD203B41FA5}">
                      <a16:colId xmlns:a16="http://schemas.microsoft.com/office/drawing/2014/main" val="3704460548"/>
                    </a:ext>
                  </a:extLst>
                </a:gridCol>
                <a:gridCol w="1133856">
                  <a:extLst>
                    <a:ext uri="{9D8B030D-6E8A-4147-A177-3AD203B41FA5}">
                      <a16:colId xmlns:a16="http://schemas.microsoft.com/office/drawing/2014/main" val="1775527647"/>
                    </a:ext>
                  </a:extLst>
                </a:gridCol>
                <a:gridCol w="1188720">
                  <a:extLst>
                    <a:ext uri="{9D8B030D-6E8A-4147-A177-3AD203B41FA5}">
                      <a16:colId xmlns:a16="http://schemas.microsoft.com/office/drawing/2014/main" val="932747015"/>
                    </a:ext>
                  </a:extLst>
                </a:gridCol>
                <a:gridCol w="1042416">
                  <a:extLst>
                    <a:ext uri="{9D8B030D-6E8A-4147-A177-3AD203B41FA5}">
                      <a16:colId xmlns:a16="http://schemas.microsoft.com/office/drawing/2014/main" val="267882004"/>
                    </a:ext>
                  </a:extLst>
                </a:gridCol>
                <a:gridCol w="1163277">
                  <a:extLst>
                    <a:ext uri="{9D8B030D-6E8A-4147-A177-3AD203B41FA5}">
                      <a16:colId xmlns:a16="http://schemas.microsoft.com/office/drawing/2014/main" val="1370458461"/>
                    </a:ext>
                  </a:extLst>
                </a:gridCol>
              </a:tblGrid>
              <a:tr h="89655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2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</a:rPr>
                        <a:t>Maga-zine</a:t>
                      </a:r>
                      <a:endParaRPr lang="en-US" sz="2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</a:rPr>
                        <a:t> p-value</a:t>
                      </a:r>
                      <a:endParaRPr lang="en-US" sz="2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</a:rPr>
                        <a:t>TV/ Radio</a:t>
                      </a:r>
                      <a:endParaRPr lang="en-US" sz="2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3891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</a:rPr>
                        <a:t>  p-value</a:t>
                      </a:r>
                      <a:endParaRPr lang="en-US" sz="2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</a:rPr>
                        <a:t>Inter-net</a:t>
                      </a:r>
                      <a:endParaRPr lang="en-US" sz="2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3891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</a:rPr>
                        <a:t>  p-value</a:t>
                      </a:r>
                      <a:endParaRPr lang="en-US" sz="2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FF</a:t>
                      </a:r>
                      <a:r>
                        <a:rPr lang="en-US" sz="2800" b="0" baseline="30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3891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</a:rPr>
                        <a:t>  p-value</a:t>
                      </a:r>
                      <a:endParaRPr lang="en-US" sz="2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39562565"/>
                  </a:ext>
                </a:extLst>
              </a:tr>
              <a:tr h="89655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</a:rPr>
                        <a:t>Education Level</a:t>
                      </a:r>
                      <a:endParaRPr lang="en-US" sz="2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</a:rPr>
                        <a:t>-0.189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</a:rPr>
                        <a:t>0.271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chemeClr val="tx1"/>
                          </a:solidFill>
                          <a:effectLst/>
                        </a:rPr>
                        <a:t>0.218</a:t>
                      </a:r>
                      <a:endParaRPr lang="en-US" sz="2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</a:rPr>
                        <a:t>0.195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chemeClr val="tx1"/>
                          </a:solidFill>
                          <a:effectLst/>
                        </a:rPr>
                        <a:t>-0.447</a:t>
                      </a:r>
                      <a:endParaRPr lang="en-US" sz="2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chemeClr val="tx1"/>
                          </a:solidFill>
                          <a:effectLst/>
                        </a:rPr>
                        <a:t>0.006*</a:t>
                      </a:r>
                      <a:endParaRPr lang="en-US" sz="2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chemeClr val="tx1"/>
                          </a:solidFill>
                          <a:effectLst/>
                        </a:rPr>
                        <a:t>0.483</a:t>
                      </a:r>
                      <a:endParaRPr lang="en-US" sz="2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chemeClr val="tx1"/>
                          </a:solidFill>
                          <a:effectLst/>
                        </a:rPr>
                        <a:t>0.002*</a:t>
                      </a:r>
                      <a:endParaRPr lang="en-US" sz="2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44491082"/>
                  </a:ext>
                </a:extLst>
              </a:tr>
              <a:tr h="89655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</a:rPr>
                        <a:t>Household Income</a:t>
                      </a:r>
                      <a:endParaRPr lang="en-US" sz="2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</a:rPr>
                        <a:t>-0.065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</a:rPr>
                        <a:t>0.705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</a:rPr>
                        <a:t>-0.142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</a:rPr>
                        <a:t>0.401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chemeClr val="tx1"/>
                          </a:solidFill>
                          <a:effectLst/>
                        </a:rPr>
                        <a:t>-0.485</a:t>
                      </a:r>
                      <a:endParaRPr lang="en-US" sz="2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chemeClr val="tx1"/>
                          </a:solidFill>
                          <a:effectLst/>
                        </a:rPr>
                        <a:t>0.003*</a:t>
                      </a:r>
                      <a:endParaRPr lang="en-US" sz="2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chemeClr val="tx1"/>
                          </a:solidFill>
                          <a:effectLst/>
                        </a:rPr>
                        <a:t>0.478</a:t>
                      </a:r>
                      <a:endParaRPr lang="en-US" sz="2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chemeClr val="tx1"/>
                          </a:solidFill>
                          <a:effectLst/>
                        </a:rPr>
                        <a:t>0.002*</a:t>
                      </a:r>
                      <a:endParaRPr lang="en-US" sz="2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59111018"/>
                  </a:ext>
                </a:extLst>
              </a:tr>
              <a:tr h="89655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</a:rPr>
                        <a:t>Individual Income</a:t>
                      </a:r>
                      <a:endParaRPr lang="en-US" sz="2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</a:rPr>
                        <a:t>-0.148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</a:rPr>
                        <a:t>0.389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</a:rPr>
                        <a:t>0.111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</a:rPr>
                        <a:t>0.514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chemeClr val="tx1"/>
                          </a:solidFill>
                          <a:effectLst/>
                        </a:rPr>
                        <a:t>-0.474</a:t>
                      </a:r>
                      <a:endParaRPr lang="en-US" sz="28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chemeClr val="tx1"/>
                          </a:solidFill>
                          <a:effectLst/>
                        </a:rPr>
                        <a:t>0.004*</a:t>
                      </a:r>
                      <a:endParaRPr lang="en-US" sz="2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chemeClr val="tx1"/>
                          </a:solidFill>
                          <a:effectLst/>
                        </a:rPr>
                        <a:t>0.463</a:t>
                      </a:r>
                      <a:endParaRPr lang="en-US" sz="2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chemeClr val="tx1"/>
                          </a:solidFill>
                          <a:effectLst/>
                        </a:rPr>
                        <a:t>0.003*</a:t>
                      </a:r>
                      <a:endParaRPr lang="en-US" sz="2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43994814"/>
                  </a:ext>
                </a:extLst>
              </a:tr>
              <a:tr h="896559">
                <a:tc>
                  <a:txBody>
                    <a:bodyPr/>
                    <a:lstStyle/>
                    <a:p>
                      <a:r>
                        <a:rPr lang="en-US" sz="2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# Prior Pregnancies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</a:rPr>
                        <a:t>0.163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</a:rPr>
                        <a:t>0.356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chemeClr val="tx1"/>
                          </a:solidFill>
                          <a:effectLst/>
                        </a:rPr>
                        <a:t>-0.331</a:t>
                      </a:r>
                      <a:endParaRPr lang="en-US" sz="2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</a:rPr>
                        <a:t>0.052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chemeClr val="tx1"/>
                          </a:solidFill>
                          <a:effectLst/>
                        </a:rPr>
                        <a:t>-0.062</a:t>
                      </a:r>
                      <a:endParaRPr lang="en-US" sz="2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</a:rPr>
                        <a:t>0.770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</a:rPr>
                        <a:t>0.199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</a:rPr>
                        <a:t>0.238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47489098"/>
                  </a:ext>
                </a:extLst>
              </a:tr>
              <a:tr h="896559">
                <a:tc>
                  <a:txBody>
                    <a:bodyPr/>
                    <a:lstStyle/>
                    <a:p>
                      <a:pPr marL="0" marR="0" lvl="0" indent="0" algn="l" defTabSz="43891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# Prior    ANC</a:t>
                      </a:r>
                      <a:r>
                        <a:rPr lang="en-US" sz="2800" b="0" kern="1200" baseline="30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</a:t>
                      </a:r>
                      <a:r>
                        <a:rPr lang="en-US" sz="2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Visits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</a:rPr>
                        <a:t>0.119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</a:rPr>
                        <a:t>0.524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chemeClr val="tx1"/>
                          </a:solidFill>
                          <a:effectLst/>
                        </a:rPr>
                        <a:t>-0.380</a:t>
                      </a:r>
                      <a:endParaRPr lang="en-US" sz="2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chemeClr val="tx1"/>
                          </a:solidFill>
                          <a:effectLst/>
                        </a:rPr>
                        <a:t>0.032*</a:t>
                      </a:r>
                      <a:endParaRPr lang="en-US" sz="2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</a:rPr>
                        <a:t>-0.199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</a:rPr>
                        <a:t>0.284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</a:rPr>
                        <a:t>0.302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</a:rPr>
                        <a:t>0. 088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53770507"/>
                  </a:ext>
                </a:extLst>
              </a:tr>
              <a:tr h="55846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</a:rPr>
                        <a:t>HIP</a:t>
                      </a:r>
                      <a:r>
                        <a:rPr lang="en-US" sz="2800" b="0" baseline="30000" dirty="0">
                          <a:solidFill>
                            <a:schemeClr val="tx1"/>
                          </a:solidFill>
                          <a:effectLst/>
                        </a:rPr>
                        <a:t>A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</a:rPr>
                        <a:t> Score</a:t>
                      </a:r>
                      <a:endParaRPr lang="en-US" sz="2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</a:rPr>
                        <a:t>-0.037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</a:rPr>
                        <a:t>0.833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chemeClr val="tx1"/>
                          </a:solidFill>
                          <a:effectLst/>
                        </a:rPr>
                        <a:t>0.2709</a:t>
                      </a:r>
                      <a:endParaRPr lang="en-US" sz="2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</a:rPr>
                        <a:t>0.105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chemeClr val="tx1"/>
                          </a:solidFill>
                          <a:effectLst/>
                        </a:rPr>
                        <a:t>-0.300</a:t>
                      </a:r>
                      <a:endParaRPr lang="en-US" sz="2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</a:rPr>
                        <a:t>0.075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chemeClr val="tx1"/>
                          </a:solidFill>
                          <a:effectLst/>
                        </a:rPr>
                        <a:t>0.299</a:t>
                      </a:r>
                      <a:endParaRPr lang="en-US" sz="2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</a:rPr>
                        <a:t>0.064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41706375"/>
                  </a:ext>
                </a:extLst>
              </a:tr>
              <a:tr h="62521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</a:rPr>
                        <a:t>HDP</a:t>
                      </a:r>
                      <a:r>
                        <a:rPr lang="en-US" sz="2800" b="0" baseline="30000" dirty="0">
                          <a:solidFill>
                            <a:schemeClr val="tx1"/>
                          </a:solidFill>
                          <a:effectLst/>
                        </a:rPr>
                        <a:t>B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</a:rPr>
                        <a:t> Score</a:t>
                      </a:r>
                      <a:endParaRPr lang="en-US" sz="2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</a:rPr>
                        <a:t>-0.151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</a:rPr>
                        <a:t>0.380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chemeClr val="tx1"/>
                          </a:solidFill>
                          <a:effectLst/>
                        </a:rPr>
                        <a:t>0.495</a:t>
                      </a:r>
                      <a:endParaRPr lang="en-US" sz="2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chemeClr val="tx1"/>
                          </a:solidFill>
                          <a:effectLst/>
                        </a:rPr>
                        <a:t>0.002*</a:t>
                      </a:r>
                      <a:endParaRPr lang="en-US" sz="2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chemeClr val="tx1"/>
                          </a:solidFill>
                          <a:effectLst/>
                        </a:rPr>
                        <a:t>-0.379</a:t>
                      </a:r>
                      <a:endParaRPr lang="en-US" sz="2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chemeClr val="tx1"/>
                          </a:solidFill>
                          <a:effectLst/>
                        </a:rPr>
                        <a:t>0.023*</a:t>
                      </a:r>
                      <a:endParaRPr lang="en-US" sz="2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chemeClr val="tx1"/>
                          </a:solidFill>
                          <a:effectLst/>
                        </a:rPr>
                        <a:t>0.082</a:t>
                      </a:r>
                      <a:endParaRPr lang="en-US" sz="2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</a:rPr>
                        <a:t>0.621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13366157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668B22DA-2682-5F41-8005-FF5F669C8463}"/>
              </a:ext>
            </a:extLst>
          </p:cNvPr>
          <p:cNvSpPr txBox="1"/>
          <p:nvPr/>
        </p:nvSpPr>
        <p:spPr>
          <a:xfrm>
            <a:off x="38222816" y="31700603"/>
            <a:ext cx="113385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baseline="30000" dirty="0" err="1"/>
              <a:t>A</a:t>
            </a:r>
            <a:r>
              <a:rPr lang="en-US" sz="2800" i="1" dirty="0" err="1"/>
              <a:t>Knowledge</a:t>
            </a:r>
            <a:r>
              <a:rPr lang="en-US" sz="2800" i="1" dirty="0"/>
              <a:t> of Health in Pregnancy Score; </a:t>
            </a:r>
            <a:r>
              <a:rPr lang="en-US" sz="2800" i="1" baseline="30000" dirty="0" err="1"/>
              <a:t>B</a:t>
            </a:r>
            <a:r>
              <a:rPr lang="en-US" sz="2800" i="1" dirty="0" err="1"/>
              <a:t>Knowledge</a:t>
            </a:r>
            <a:r>
              <a:rPr lang="en-US" sz="2800" i="1" dirty="0"/>
              <a:t> of Hypertension during Pregnancy; </a:t>
            </a:r>
            <a:r>
              <a:rPr lang="en-US" sz="2800" i="1" baseline="30000" dirty="0" err="1"/>
              <a:t>C</a:t>
            </a:r>
            <a:r>
              <a:rPr lang="en-US" sz="2800" i="1" dirty="0" err="1"/>
              <a:t>Antenatal</a:t>
            </a:r>
            <a:r>
              <a:rPr lang="en-US" sz="2800" i="1" dirty="0"/>
              <a:t> Care; </a:t>
            </a:r>
            <a:r>
              <a:rPr lang="en-US" sz="2800" i="1" baseline="30000" dirty="0" err="1"/>
              <a:t>D</a:t>
            </a:r>
            <a:r>
              <a:rPr lang="en-US" sz="2800" i="1" dirty="0" err="1"/>
              <a:t>Friends</a:t>
            </a:r>
            <a:r>
              <a:rPr lang="en-US" sz="2800" i="1" dirty="0"/>
              <a:t>/Family 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1B85276-6248-F74B-A826-8A5E74920746}"/>
              </a:ext>
            </a:extLst>
          </p:cNvPr>
          <p:cNvSpPr txBox="1"/>
          <p:nvPr/>
        </p:nvSpPr>
        <p:spPr>
          <a:xfrm>
            <a:off x="38039040" y="24287305"/>
            <a:ext cx="113385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Table 3. </a:t>
            </a:r>
            <a:r>
              <a:rPr lang="en-US" sz="2800" dirty="0"/>
              <a:t>Factors Associated with Preferences for Less Preferred Resources </a:t>
            </a:r>
            <a:endParaRPr lang="en-US" sz="2800" b="1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1F321FE-BEAA-BD43-9866-9639F5D1E2EF}"/>
              </a:ext>
            </a:extLst>
          </p:cNvPr>
          <p:cNvSpPr txBox="1"/>
          <p:nvPr/>
        </p:nvSpPr>
        <p:spPr>
          <a:xfrm>
            <a:off x="38039040" y="19326354"/>
            <a:ext cx="113385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Table 2. </a:t>
            </a:r>
            <a:r>
              <a:rPr lang="en-US" sz="2800" dirty="0"/>
              <a:t>Factors Associated with Perceptions of Health in Pregnancy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343D133-618B-614C-A274-AA2CF6990D56}"/>
              </a:ext>
            </a:extLst>
          </p:cNvPr>
          <p:cNvSpPr txBox="1"/>
          <p:nvPr/>
        </p:nvSpPr>
        <p:spPr>
          <a:xfrm>
            <a:off x="38039040" y="13298293"/>
            <a:ext cx="113385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Table 1. </a:t>
            </a:r>
            <a:r>
              <a:rPr lang="en-US" sz="2800" dirty="0"/>
              <a:t>Factors Associated with HIP</a:t>
            </a:r>
            <a:r>
              <a:rPr lang="en-US" sz="2800" baseline="30000" dirty="0"/>
              <a:t>A</a:t>
            </a:r>
            <a:r>
              <a:rPr lang="en-US" sz="2800" dirty="0"/>
              <a:t> and HDP</a:t>
            </a:r>
            <a:r>
              <a:rPr lang="en-US" sz="2800" baseline="30000" dirty="0"/>
              <a:t>B</a:t>
            </a:r>
            <a:r>
              <a:rPr lang="en-US" sz="2800" dirty="0"/>
              <a:t> Knowledge Scores</a:t>
            </a:r>
            <a:endParaRPr lang="en-US" sz="2800" b="1" dirty="0"/>
          </a:p>
        </p:txBody>
      </p:sp>
      <p:graphicFrame>
        <p:nvGraphicFramePr>
          <p:cNvPr id="19" name="Content Placeholder 3">
            <a:extLst>
              <a:ext uri="{FF2B5EF4-FFF2-40B4-BE49-F238E27FC236}">
                <a16:creationId xmlns:a16="http://schemas.microsoft.com/office/drawing/2014/main" id="{B4D047FF-0658-7A40-B8EC-EB4995CD46E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22242744"/>
              </p:ext>
            </p:extLst>
          </p:nvPr>
        </p:nvGraphicFramePr>
        <p:xfrm>
          <a:off x="38147625" y="13922294"/>
          <a:ext cx="10936224" cy="492141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03748">
                  <a:extLst>
                    <a:ext uri="{9D8B030D-6E8A-4147-A177-3AD203B41FA5}">
                      <a16:colId xmlns:a16="http://schemas.microsoft.com/office/drawing/2014/main" val="198313543"/>
                    </a:ext>
                  </a:extLst>
                </a:gridCol>
                <a:gridCol w="1839871">
                  <a:extLst>
                    <a:ext uri="{9D8B030D-6E8A-4147-A177-3AD203B41FA5}">
                      <a16:colId xmlns:a16="http://schemas.microsoft.com/office/drawing/2014/main" val="1162419118"/>
                    </a:ext>
                  </a:extLst>
                </a:gridCol>
                <a:gridCol w="1964084">
                  <a:extLst>
                    <a:ext uri="{9D8B030D-6E8A-4147-A177-3AD203B41FA5}">
                      <a16:colId xmlns:a16="http://schemas.microsoft.com/office/drawing/2014/main" val="2296475405"/>
                    </a:ext>
                  </a:extLst>
                </a:gridCol>
                <a:gridCol w="2490685">
                  <a:extLst>
                    <a:ext uri="{9D8B030D-6E8A-4147-A177-3AD203B41FA5}">
                      <a16:colId xmlns:a16="http://schemas.microsoft.com/office/drawing/2014/main" val="4004409557"/>
                    </a:ext>
                  </a:extLst>
                </a:gridCol>
                <a:gridCol w="2037836">
                  <a:extLst>
                    <a:ext uri="{9D8B030D-6E8A-4147-A177-3AD203B41FA5}">
                      <a16:colId xmlns:a16="http://schemas.microsoft.com/office/drawing/2014/main" val="4051723163"/>
                    </a:ext>
                  </a:extLst>
                </a:gridCol>
              </a:tblGrid>
              <a:tr h="44740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3891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</a:rPr>
                        <a:t>HIP</a:t>
                      </a:r>
                      <a:r>
                        <a:rPr lang="en-US" sz="2800" b="0" baseline="30000" dirty="0">
                          <a:solidFill>
                            <a:schemeClr val="tx1"/>
                          </a:solidFill>
                          <a:effectLst/>
                        </a:rPr>
                        <a:t>A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</a:rPr>
                        <a:t> Score</a:t>
                      </a:r>
                      <a:endParaRPr lang="en-US" sz="2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p-value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3891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</a:rPr>
                        <a:t>HDP</a:t>
                      </a:r>
                      <a:r>
                        <a:rPr lang="en-US" sz="2800" b="0" baseline="30000" dirty="0">
                          <a:solidFill>
                            <a:schemeClr val="tx1"/>
                          </a:solidFill>
                          <a:effectLst/>
                        </a:rPr>
                        <a:t>B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</a:rPr>
                        <a:t> Score</a:t>
                      </a:r>
                      <a:endParaRPr lang="en-US" sz="2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p-value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19331064"/>
                  </a:ext>
                </a:extLst>
              </a:tr>
              <a:tr h="44740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</a:rPr>
                        <a:t>Education Level</a:t>
                      </a:r>
                      <a:endParaRPr lang="en-US" sz="2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chemeClr val="tx1"/>
                          </a:solidFill>
                          <a:effectLst/>
                        </a:rPr>
                        <a:t>0.440</a:t>
                      </a:r>
                      <a:endParaRPr lang="en-US" sz="2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chemeClr val="tx1"/>
                          </a:solidFill>
                          <a:effectLst/>
                        </a:rPr>
                        <a:t>0.0040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</a:rPr>
                        <a:t>*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chemeClr val="tx1"/>
                          </a:solidFill>
                          <a:effectLst/>
                        </a:rPr>
                        <a:t>0.383</a:t>
                      </a:r>
                      <a:endParaRPr lang="en-US" sz="2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chemeClr val="tx1"/>
                          </a:solidFill>
                          <a:effectLst/>
                        </a:rPr>
                        <a:t>0.0136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</a:rPr>
                        <a:t>*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33494942"/>
                  </a:ext>
                </a:extLst>
              </a:tr>
              <a:tr h="89480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</a:rPr>
                        <a:t>Household Income</a:t>
                      </a:r>
                      <a:endParaRPr lang="en-US" sz="2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chemeClr val="tx1"/>
                          </a:solidFill>
                          <a:effectLst/>
                        </a:rPr>
                        <a:t>0.270</a:t>
                      </a:r>
                      <a:endParaRPr lang="en-US" sz="2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</a:rPr>
                        <a:t>0.0882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</a:rPr>
                        <a:t>0.048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</a:rPr>
                        <a:t>0.7680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34457996"/>
                  </a:ext>
                </a:extLst>
              </a:tr>
              <a:tr h="89480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</a:rPr>
                        <a:t>Individual Income</a:t>
                      </a:r>
                      <a:endParaRPr lang="en-US" sz="2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chemeClr val="tx1"/>
                          </a:solidFill>
                          <a:effectLst/>
                        </a:rPr>
                        <a:t>0.469</a:t>
                      </a:r>
                      <a:endParaRPr lang="en-US" sz="2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chemeClr val="tx1"/>
                          </a:solidFill>
                          <a:effectLst/>
                        </a:rPr>
                        <a:t>0.0020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</a:rPr>
                        <a:t>*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</a:rPr>
                        <a:t>0.196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</a:rPr>
                        <a:t>0.2190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03809190"/>
                  </a:ext>
                </a:extLst>
              </a:tr>
              <a:tr h="89480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</a:rPr>
                        <a:t># Prior Pregnancies</a:t>
                      </a:r>
                      <a:endParaRPr lang="en-US" sz="2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</a:rPr>
                        <a:t>-0.017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</a:rPr>
                        <a:t>0.9188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</a:rPr>
                        <a:t>-0.229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</a:rPr>
                        <a:t>0.1612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49560799"/>
                  </a:ext>
                </a:extLst>
              </a:tr>
              <a:tr h="89480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</a:rPr>
                        <a:t># Prior ANC</a:t>
                      </a:r>
                      <a:r>
                        <a:rPr lang="en-US" sz="2800" b="0" baseline="30000" dirty="0">
                          <a:solidFill>
                            <a:schemeClr val="tx1"/>
                          </a:solidFill>
                          <a:effectLst/>
                        </a:rPr>
                        <a:t>C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</a:rPr>
                        <a:t> Visits</a:t>
                      </a:r>
                      <a:endParaRPr lang="en-US" sz="2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</a:rPr>
                        <a:t>-0.064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</a:rPr>
                        <a:t>0.7173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</a:rPr>
                        <a:t>-0.215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</a:rPr>
                        <a:t>0.2139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32024064"/>
                  </a:ext>
                </a:extLst>
              </a:tr>
              <a:tr h="44740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</a:rPr>
                        <a:t>HDP</a:t>
                      </a:r>
                      <a:r>
                        <a:rPr lang="en-US" sz="2800" b="0" baseline="30000" dirty="0">
                          <a:solidFill>
                            <a:schemeClr val="tx1"/>
                          </a:solidFill>
                          <a:effectLst/>
                        </a:rPr>
                        <a:t>B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</a:rPr>
                        <a:t> Score</a:t>
                      </a:r>
                      <a:endParaRPr lang="en-US" sz="2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chemeClr val="tx1"/>
                          </a:solidFill>
                          <a:effectLst/>
                        </a:rPr>
                        <a:t>0.329</a:t>
                      </a:r>
                      <a:endParaRPr lang="en-US" sz="2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chemeClr val="tx1"/>
                          </a:solidFill>
                          <a:effectLst/>
                        </a:rPr>
                        <a:t>0.0360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</a:rPr>
                        <a:t>*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96338942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FCAC4B58-8623-4DBE-951A-DDF821787031}"/>
              </a:ext>
            </a:extLst>
          </p:cNvPr>
          <p:cNvSpPr txBox="1"/>
          <p:nvPr/>
        </p:nvSpPr>
        <p:spPr>
          <a:xfrm>
            <a:off x="38297224" y="782308"/>
            <a:ext cx="10972800" cy="4875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>
                <a:solidFill>
                  <a:prstClr val="black"/>
                </a:solidFill>
                <a:latin typeface="Lato Black" panose="020F0A02020204030203" pitchFamily="34" charset="0"/>
                <a:cs typeface="Arial" panose="020B0604020202020204" pitchFamily="34" charset="0"/>
              </a:rPr>
              <a:t>GLOBAL HEALTH IMPLICATIONS:</a:t>
            </a:r>
            <a:endParaRPr lang="en-US" sz="800" b="1" dirty="0">
              <a:solidFill>
                <a:prstClr val="black"/>
              </a:solidFill>
              <a:latin typeface="Lato Black" panose="020F0A02020204030203" pitchFamily="34" charset="0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800" b="1" dirty="0">
              <a:solidFill>
                <a:prstClr val="black"/>
              </a:solidFill>
              <a:latin typeface="Lato Black" panose="020F0A02020204030203" pitchFamily="34" charset="0"/>
              <a:cs typeface="Arial" panose="020B0604020202020204" pitchFamily="34" charset="0"/>
            </a:endParaRPr>
          </a:p>
          <a:p>
            <a:pPr marL="571500" indent="-5715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prstClr val="black"/>
                </a:solidFill>
                <a:latin typeface="Lato" panose="020F0502020204030203" pitchFamily="34" charset="0"/>
                <a:cs typeface="Arial" panose="020B0604020202020204" pitchFamily="34" charset="0"/>
              </a:rPr>
              <a:t>Improvements in antenatal care attendance       alone will likely be insufficient to improve     maternal mortality. </a:t>
            </a:r>
          </a:p>
          <a:p>
            <a:pPr marL="571500" indent="-5715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prstClr val="black"/>
                </a:solidFill>
                <a:latin typeface="Lato" panose="020F0502020204030203" pitchFamily="34" charset="0"/>
                <a:cs typeface="Arial" panose="020B0604020202020204" pitchFamily="34" charset="0"/>
              </a:rPr>
              <a:t>Social determinants of health should be     addressed in efforts to improve health behaviors    of expecting mothers. 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259E65E-DFD1-6445-992F-946E0EFFFE79}"/>
              </a:ext>
            </a:extLst>
          </p:cNvPr>
          <p:cNvGrpSpPr/>
          <p:nvPr/>
        </p:nvGrpSpPr>
        <p:grpSpPr>
          <a:xfrm>
            <a:off x="38123985" y="8471477"/>
            <a:ext cx="10987419" cy="4278280"/>
            <a:chOff x="53346" y="2543343"/>
            <a:chExt cx="12319776" cy="4410487"/>
          </a:xfrm>
        </p:grpSpPr>
        <p:sp>
          <p:nvSpPr>
            <p:cNvPr id="23" name="Rounded Rectangle 22">
              <a:extLst>
                <a:ext uri="{FF2B5EF4-FFF2-40B4-BE49-F238E27FC236}">
                  <a16:creationId xmlns:a16="http://schemas.microsoft.com/office/drawing/2014/main" id="{D18C8E4C-D380-DC48-BED6-3484C1987AFD}"/>
                </a:ext>
              </a:extLst>
            </p:cNvPr>
            <p:cNvSpPr/>
            <p:nvPr/>
          </p:nvSpPr>
          <p:spPr>
            <a:xfrm>
              <a:off x="7857657" y="4633564"/>
              <a:ext cx="2192968" cy="462542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/>
                <a:t>Perceptions</a:t>
              </a:r>
            </a:p>
          </p:txBody>
        </p:sp>
        <p:sp>
          <p:nvSpPr>
            <p:cNvPr id="24" name="Rounded Rectangle 23">
              <a:extLst>
                <a:ext uri="{FF2B5EF4-FFF2-40B4-BE49-F238E27FC236}">
                  <a16:creationId xmlns:a16="http://schemas.microsoft.com/office/drawing/2014/main" id="{9027A202-4BF1-DF48-A634-FA45A0A0A0BB}"/>
                </a:ext>
              </a:extLst>
            </p:cNvPr>
            <p:cNvSpPr/>
            <p:nvPr/>
          </p:nvSpPr>
          <p:spPr>
            <a:xfrm>
              <a:off x="7601091" y="2543343"/>
              <a:ext cx="2166924" cy="468041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/>
                <a:t>Knowledge</a:t>
              </a:r>
            </a:p>
          </p:txBody>
        </p:sp>
        <p:sp>
          <p:nvSpPr>
            <p:cNvPr id="26" name="Rounded Rectangle 25">
              <a:extLst>
                <a:ext uri="{FF2B5EF4-FFF2-40B4-BE49-F238E27FC236}">
                  <a16:creationId xmlns:a16="http://schemas.microsoft.com/office/drawing/2014/main" id="{10E83669-BCF8-594F-AB70-CA18B2B8EB8A}"/>
                </a:ext>
              </a:extLst>
            </p:cNvPr>
            <p:cNvSpPr/>
            <p:nvPr/>
          </p:nvSpPr>
          <p:spPr>
            <a:xfrm>
              <a:off x="10250788" y="3337689"/>
              <a:ext cx="2122334" cy="862353"/>
            </a:xfrm>
            <a:prstGeom prst="round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/>
                <a:t>Health Behaviors</a:t>
              </a:r>
            </a:p>
          </p:txBody>
        </p: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E9A36073-7E6C-6549-B347-CF245C5973A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756435" y="3120282"/>
              <a:ext cx="0" cy="1468240"/>
            </a:xfrm>
            <a:prstGeom prst="straightConnector1">
              <a:avLst/>
            </a:prstGeom>
            <a:ln w="53975">
              <a:solidFill>
                <a:srgbClr val="7030A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Rounded Rectangle 27">
              <a:extLst>
                <a:ext uri="{FF2B5EF4-FFF2-40B4-BE49-F238E27FC236}">
                  <a16:creationId xmlns:a16="http://schemas.microsoft.com/office/drawing/2014/main" id="{D24220E5-6C4F-F841-A32F-A4C4F9B0F224}"/>
                </a:ext>
              </a:extLst>
            </p:cNvPr>
            <p:cNvSpPr/>
            <p:nvPr/>
          </p:nvSpPr>
          <p:spPr>
            <a:xfrm>
              <a:off x="10250788" y="5246133"/>
              <a:ext cx="2119866" cy="847014"/>
            </a:xfrm>
            <a:prstGeom prst="round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/>
                <a:t>Health Outcomes</a:t>
              </a: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25338CAD-B743-B844-9279-F6A9D7000689}"/>
                </a:ext>
              </a:extLst>
            </p:cNvPr>
            <p:cNvSpPr/>
            <p:nvPr/>
          </p:nvSpPr>
          <p:spPr>
            <a:xfrm>
              <a:off x="94971" y="3295799"/>
              <a:ext cx="3458587" cy="1233330"/>
            </a:xfrm>
            <a:prstGeom prst="rect">
              <a:avLst/>
            </a:prstGeom>
            <a:solidFill>
              <a:schemeClr val="bg2"/>
            </a:soli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2800" dirty="0"/>
                <a:t>Education level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2800" dirty="0"/>
                <a:t>Household Income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2800" dirty="0"/>
                <a:t>Individual Income</a:t>
              </a: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0669C3DE-311B-684D-ABCF-B578B1505223}"/>
                </a:ext>
              </a:extLst>
            </p:cNvPr>
            <p:cNvSpPr/>
            <p:nvPr/>
          </p:nvSpPr>
          <p:spPr>
            <a:xfrm>
              <a:off x="89777" y="6057055"/>
              <a:ext cx="3450305" cy="896775"/>
            </a:xfrm>
            <a:prstGeom prst="rect">
              <a:avLst/>
            </a:prstGeom>
            <a:solidFill>
              <a:schemeClr val="bg2"/>
            </a:soli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2800" dirty="0"/>
                <a:t>Prior ANC Visits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2800" dirty="0"/>
                <a:t>Prior Pregnancies </a:t>
              </a:r>
            </a:p>
          </p:txBody>
        </p:sp>
        <p:sp>
          <p:nvSpPr>
            <p:cNvPr id="36" name="Rounded Rectangle 35">
              <a:extLst>
                <a:ext uri="{FF2B5EF4-FFF2-40B4-BE49-F238E27FC236}">
                  <a16:creationId xmlns:a16="http://schemas.microsoft.com/office/drawing/2014/main" id="{0DDE33DC-09A1-9548-A70C-A4191515E027}"/>
                </a:ext>
              </a:extLst>
            </p:cNvPr>
            <p:cNvSpPr/>
            <p:nvPr/>
          </p:nvSpPr>
          <p:spPr>
            <a:xfrm>
              <a:off x="53346" y="5655516"/>
              <a:ext cx="3523540" cy="447611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/>
                <a:t>Experiences</a:t>
              </a:r>
            </a:p>
          </p:txBody>
        </p:sp>
        <p:cxnSp>
          <p:nvCxnSpPr>
            <p:cNvPr id="44" name="Straight Arrow Connector 43">
              <a:extLst>
                <a:ext uri="{FF2B5EF4-FFF2-40B4-BE49-F238E27FC236}">
                  <a16:creationId xmlns:a16="http://schemas.microsoft.com/office/drawing/2014/main" id="{24ED0D05-DFE8-2044-A75A-0AA540E7611D}"/>
                </a:ext>
              </a:extLst>
            </p:cNvPr>
            <p:cNvCxnSpPr>
              <a:cxnSpLocks/>
            </p:cNvCxnSpPr>
            <p:nvPr/>
          </p:nvCxnSpPr>
          <p:spPr>
            <a:xfrm>
              <a:off x="3616322" y="2866360"/>
              <a:ext cx="3844809" cy="0"/>
            </a:xfrm>
            <a:prstGeom prst="straightConnector1">
              <a:avLst/>
            </a:prstGeom>
            <a:ln w="53975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44">
              <a:extLst>
                <a:ext uri="{FF2B5EF4-FFF2-40B4-BE49-F238E27FC236}">
                  <a16:creationId xmlns:a16="http://schemas.microsoft.com/office/drawing/2014/main" id="{D982C753-6E7B-3547-9264-45EFC6686E03}"/>
                </a:ext>
              </a:extLst>
            </p:cNvPr>
            <p:cNvCxnSpPr>
              <a:cxnSpLocks/>
            </p:cNvCxnSpPr>
            <p:nvPr/>
          </p:nvCxnSpPr>
          <p:spPr>
            <a:xfrm>
              <a:off x="3632027" y="3016696"/>
              <a:ext cx="4109522" cy="1859860"/>
            </a:xfrm>
            <a:prstGeom prst="straightConnector1">
              <a:avLst/>
            </a:prstGeom>
            <a:ln w="53975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>
              <a:extLst>
                <a:ext uri="{FF2B5EF4-FFF2-40B4-BE49-F238E27FC236}">
                  <a16:creationId xmlns:a16="http://schemas.microsoft.com/office/drawing/2014/main" id="{657AA64F-1A72-124B-8E23-FE6DEDCE339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697381" y="2938873"/>
              <a:ext cx="3822901" cy="2775601"/>
            </a:xfrm>
            <a:prstGeom prst="straightConnector1">
              <a:avLst/>
            </a:prstGeom>
            <a:ln w="53975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>
              <a:extLst>
                <a:ext uri="{FF2B5EF4-FFF2-40B4-BE49-F238E27FC236}">
                  <a16:creationId xmlns:a16="http://schemas.microsoft.com/office/drawing/2014/main" id="{89989EDF-D80E-1846-8382-FD41768DC90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640421" y="4981295"/>
              <a:ext cx="4101128" cy="864104"/>
            </a:xfrm>
            <a:prstGeom prst="straightConnector1">
              <a:avLst/>
            </a:prstGeom>
            <a:ln w="53975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Arrow Connector 49">
              <a:extLst>
                <a:ext uri="{FF2B5EF4-FFF2-40B4-BE49-F238E27FC236}">
                  <a16:creationId xmlns:a16="http://schemas.microsoft.com/office/drawing/2014/main" id="{B6A1F49F-2ABC-8F49-BBC1-580085DC700E}"/>
                </a:ext>
              </a:extLst>
            </p:cNvPr>
            <p:cNvCxnSpPr>
              <a:cxnSpLocks/>
            </p:cNvCxnSpPr>
            <p:nvPr/>
          </p:nvCxnSpPr>
          <p:spPr>
            <a:xfrm>
              <a:off x="9827166" y="2757592"/>
              <a:ext cx="808395" cy="471328"/>
            </a:xfrm>
            <a:prstGeom prst="straightConnector1">
              <a:avLst/>
            </a:prstGeom>
            <a:ln w="53975">
              <a:solidFill>
                <a:schemeClr val="bg1">
                  <a:lumMod val="6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50">
              <a:extLst>
                <a:ext uri="{FF2B5EF4-FFF2-40B4-BE49-F238E27FC236}">
                  <a16:creationId xmlns:a16="http://schemas.microsoft.com/office/drawing/2014/main" id="{C5E2FC0A-D84D-E544-ADE6-4FA6BFC5BF5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95488" y="4294482"/>
              <a:ext cx="703583" cy="579126"/>
            </a:xfrm>
            <a:prstGeom prst="straightConnector1">
              <a:avLst/>
            </a:prstGeom>
            <a:ln w="53975">
              <a:solidFill>
                <a:schemeClr val="bg1">
                  <a:lumMod val="6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Arrow Connector 51">
              <a:extLst>
                <a:ext uri="{FF2B5EF4-FFF2-40B4-BE49-F238E27FC236}">
                  <a16:creationId xmlns:a16="http://schemas.microsoft.com/office/drawing/2014/main" id="{90744C18-3177-F04F-B2E0-6513C2FD7AF4}"/>
                </a:ext>
              </a:extLst>
            </p:cNvPr>
            <p:cNvCxnSpPr>
              <a:cxnSpLocks/>
            </p:cNvCxnSpPr>
            <p:nvPr/>
          </p:nvCxnSpPr>
          <p:spPr>
            <a:xfrm>
              <a:off x="11359206" y="4246478"/>
              <a:ext cx="0" cy="993648"/>
            </a:xfrm>
            <a:prstGeom prst="straightConnector1">
              <a:avLst/>
            </a:prstGeom>
            <a:ln w="53975">
              <a:solidFill>
                <a:schemeClr val="bg1">
                  <a:lumMod val="6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3" name="Rounded Rectangle 52">
            <a:extLst>
              <a:ext uri="{FF2B5EF4-FFF2-40B4-BE49-F238E27FC236}">
                <a16:creationId xmlns:a16="http://schemas.microsoft.com/office/drawing/2014/main" id="{21F31CFF-BE3A-0B40-9A2D-9311FE80FD1E}"/>
              </a:ext>
            </a:extLst>
          </p:cNvPr>
          <p:cNvSpPr/>
          <p:nvPr/>
        </p:nvSpPr>
        <p:spPr>
          <a:xfrm>
            <a:off x="41630202" y="6776256"/>
            <a:ext cx="2590478" cy="66821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800" dirty="0"/>
              <a:t>Resources</a:t>
            </a:r>
          </a:p>
        </p:txBody>
      </p: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91495463-6A46-3841-A322-C2B5AEB05D36}"/>
              </a:ext>
            </a:extLst>
          </p:cNvPr>
          <p:cNvCxnSpPr>
            <a:cxnSpLocks/>
          </p:cNvCxnSpPr>
          <p:nvPr/>
        </p:nvCxnSpPr>
        <p:spPr>
          <a:xfrm flipV="1">
            <a:off x="41300400" y="7483550"/>
            <a:ext cx="1013326" cy="1157530"/>
          </a:xfrm>
          <a:prstGeom prst="straightConnector1">
            <a:avLst/>
          </a:prstGeom>
          <a:ln w="5397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6D0841D6-B250-3F49-A647-0DBF42EF5446}"/>
              </a:ext>
            </a:extLst>
          </p:cNvPr>
          <p:cNvCxnSpPr>
            <a:cxnSpLocks/>
          </p:cNvCxnSpPr>
          <p:nvPr/>
        </p:nvCxnSpPr>
        <p:spPr>
          <a:xfrm flipV="1">
            <a:off x="41297726" y="7508949"/>
            <a:ext cx="1193800" cy="3911601"/>
          </a:xfrm>
          <a:prstGeom prst="straightConnector1">
            <a:avLst/>
          </a:prstGeom>
          <a:ln w="5397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627D6E46-1B22-5246-9E87-B90652149EA1}"/>
              </a:ext>
            </a:extLst>
          </p:cNvPr>
          <p:cNvCxnSpPr>
            <a:cxnSpLocks/>
          </p:cNvCxnSpPr>
          <p:nvPr/>
        </p:nvCxnSpPr>
        <p:spPr>
          <a:xfrm flipH="1" flipV="1">
            <a:off x="43710726" y="7534349"/>
            <a:ext cx="1295400" cy="3098800"/>
          </a:xfrm>
          <a:prstGeom prst="straightConnector1">
            <a:avLst/>
          </a:prstGeom>
          <a:ln w="53975">
            <a:solidFill>
              <a:schemeClr val="bg1">
                <a:lumMod val="6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72A34D90-3C97-D647-B7FC-865517A32C11}"/>
              </a:ext>
            </a:extLst>
          </p:cNvPr>
          <p:cNvCxnSpPr>
            <a:cxnSpLocks/>
          </p:cNvCxnSpPr>
          <p:nvPr/>
        </p:nvCxnSpPr>
        <p:spPr>
          <a:xfrm flipH="1" flipV="1">
            <a:off x="43888526" y="7483549"/>
            <a:ext cx="912446" cy="1213339"/>
          </a:xfrm>
          <a:prstGeom prst="straightConnector1">
            <a:avLst/>
          </a:prstGeom>
          <a:ln w="53975">
            <a:solidFill>
              <a:srgbClr val="7030A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TextBox 91">
            <a:extLst>
              <a:ext uri="{FF2B5EF4-FFF2-40B4-BE49-F238E27FC236}">
                <a16:creationId xmlns:a16="http://schemas.microsoft.com/office/drawing/2014/main" id="{CF3C3A46-9735-4D46-BECC-7B7E52A47577}"/>
              </a:ext>
            </a:extLst>
          </p:cNvPr>
          <p:cNvSpPr txBox="1"/>
          <p:nvPr/>
        </p:nvSpPr>
        <p:spPr>
          <a:xfrm>
            <a:off x="38011331" y="6153130"/>
            <a:ext cx="113385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Figure 1. </a:t>
            </a:r>
            <a:r>
              <a:rPr lang="en-US" sz="2800" dirty="0"/>
              <a:t>Conceptual Model </a:t>
            </a:r>
            <a:endParaRPr lang="en-US" sz="2800" b="1" dirty="0"/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5C93E3FB-6F4C-C84F-A133-C2D58C20B1FE}"/>
              </a:ext>
            </a:extLst>
          </p:cNvPr>
          <p:cNvSpPr txBox="1"/>
          <p:nvPr/>
        </p:nvSpPr>
        <p:spPr>
          <a:xfrm>
            <a:off x="43299276" y="12387897"/>
            <a:ext cx="59868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/>
              <a:t>*Gray arrows not assessed in this study </a:t>
            </a:r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37E23E7A-9C91-0640-8DB0-19D4D158832F}"/>
              </a:ext>
            </a:extLst>
          </p:cNvPr>
          <p:cNvSpPr/>
          <p:nvPr/>
        </p:nvSpPr>
        <p:spPr>
          <a:xfrm>
            <a:off x="38108468" y="6736503"/>
            <a:ext cx="10991088" cy="6129867"/>
          </a:xfrm>
          <a:prstGeom prst="rect">
            <a:avLst/>
          </a:prstGeom>
          <a:solidFill>
            <a:schemeClr val="lt1">
              <a:alpha val="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9" name="Rounded Rectangle 98">
            <a:extLst>
              <a:ext uri="{FF2B5EF4-FFF2-40B4-BE49-F238E27FC236}">
                <a16:creationId xmlns:a16="http://schemas.microsoft.com/office/drawing/2014/main" id="{F499D713-6955-BF47-B671-951236227D8A}"/>
              </a:ext>
            </a:extLst>
          </p:cNvPr>
          <p:cNvSpPr/>
          <p:nvPr/>
        </p:nvSpPr>
        <p:spPr>
          <a:xfrm>
            <a:off x="38115238" y="8402531"/>
            <a:ext cx="3145536" cy="78718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Demographics</a:t>
            </a:r>
          </a:p>
        </p:txBody>
      </p:sp>
      <p:pic>
        <p:nvPicPr>
          <p:cNvPr id="101" name="Picture 100" descr="Qr code&#10;&#10;Description automatically generated">
            <a:extLst>
              <a:ext uri="{FF2B5EF4-FFF2-40B4-BE49-F238E27FC236}">
                <a16:creationId xmlns:a16="http://schemas.microsoft.com/office/drawing/2014/main" id="{9FBCDDFD-D087-784F-9216-FD63483993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02600" y="22918690"/>
            <a:ext cx="5360035" cy="5360035"/>
          </a:xfrm>
          <a:prstGeom prst="rect">
            <a:avLst/>
          </a:prstGeom>
        </p:spPr>
      </p:pic>
      <p:sp>
        <p:nvSpPr>
          <p:cNvPr id="102" name="Rectangle 101">
            <a:extLst>
              <a:ext uri="{FF2B5EF4-FFF2-40B4-BE49-F238E27FC236}">
                <a16:creationId xmlns:a16="http://schemas.microsoft.com/office/drawing/2014/main" id="{A7A712CD-18A2-F14A-89F8-4C9E158F3CD8}"/>
              </a:ext>
            </a:extLst>
          </p:cNvPr>
          <p:cNvSpPr/>
          <p:nvPr/>
        </p:nvSpPr>
        <p:spPr>
          <a:xfrm>
            <a:off x="26636239" y="24377215"/>
            <a:ext cx="468196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prstClr val="white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Take a picture </a:t>
            </a:r>
            <a:r>
              <a:rPr lang="en-US" sz="4000" dirty="0">
                <a:solidFill>
                  <a:prstClr val="white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to download the       </a:t>
            </a:r>
            <a:r>
              <a:rPr lang="en-US" sz="4000" b="1" dirty="0">
                <a:solidFill>
                  <a:prstClr val="white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full abstract </a:t>
            </a:r>
            <a:r>
              <a:rPr lang="en-US" sz="4000" dirty="0">
                <a:solidFill>
                  <a:prstClr val="white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and for </a:t>
            </a:r>
            <a:r>
              <a:rPr lang="en-US" sz="4000" b="1" dirty="0">
                <a:solidFill>
                  <a:prstClr val="white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more information</a:t>
            </a:r>
            <a:r>
              <a:rPr lang="en-US" sz="4000" dirty="0">
                <a:solidFill>
                  <a:prstClr val="white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!</a:t>
            </a:r>
          </a:p>
        </p:txBody>
      </p:sp>
      <p:pic>
        <p:nvPicPr>
          <p:cNvPr id="103" name="Picture 102">
            <a:extLst>
              <a:ext uri="{FF2B5EF4-FFF2-40B4-BE49-F238E27FC236}">
                <a16:creationId xmlns:a16="http://schemas.microsoft.com/office/drawing/2014/main" id="{E52CBC09-DB19-584D-AD33-8A74DB941E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00" y="30937200"/>
            <a:ext cx="2302933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49868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15742</TotalTime>
  <Words>668</Words>
  <Application>Microsoft Macintosh PowerPoint</Application>
  <PresentationFormat>Custom</PresentationFormat>
  <Paragraphs>171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Calibri</vt:lpstr>
      <vt:lpstr>Lato Black</vt:lpstr>
      <vt:lpstr>Arial</vt:lpstr>
      <vt:lpstr>Lato Medium</vt:lpstr>
      <vt:lpstr>Lato</vt:lpstr>
      <vt:lpstr>Calibri Light</vt:lpstr>
      <vt:lpstr>Office Theme</vt:lpstr>
      <vt:lpstr>Education level and income were the most important predictors of knowledge and perceptions about health in pregnancy.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Mike Morrison</dc:creator>
  <cp:lastModifiedBy>Emily Spiera</cp:lastModifiedBy>
  <cp:revision>590</cp:revision>
  <dcterms:created xsi:type="dcterms:W3CDTF">2018-09-16T19:13:41Z</dcterms:created>
  <dcterms:modified xsi:type="dcterms:W3CDTF">2021-01-15T20:24:47Z</dcterms:modified>
</cp:coreProperties>
</file>