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32918400" cx="49377600"/>
  <p:notesSz cx="6858000" cy="9144000"/>
  <p:embeddedFontLst>
    <p:embeddedFont>
      <p:font typeface="Lato"/>
      <p:regular r:id="rId7"/>
      <p:bold r:id="rId8"/>
      <p:italic r:id="rId9"/>
      <p:boldItalic r:id="rId10"/>
    </p:embeddedFont>
    <p:embeddedFont>
      <p:font typeface="Lato Black"/>
      <p:bold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5576">
          <p15:clr>
            <a:srgbClr val="A4A3A4"/>
          </p15:clr>
        </p15:guide>
        <p15:guide id="2" pos="6024">
          <p15:clr>
            <a:srgbClr val="A4A3A4"/>
          </p15:clr>
        </p15:guide>
        <p15:guide id="3" pos="264">
          <p15:clr>
            <a:srgbClr val="A4A3A4"/>
          </p15:clr>
        </p15:guide>
        <p15:guide id="4" pos="744">
          <p15:clr>
            <a:srgbClr val="A4A3A4"/>
          </p15:clr>
        </p15:guide>
        <p15:guide id="5" orient="horz" pos="10368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3" roundtripDataSignature="AMtx7mhQEdqA7rZreJ3eh5ThjV3f9PCq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5576"/>
        <p:guide pos="6024"/>
        <p:guide pos="264"/>
        <p:guide pos="744"/>
        <p:guide pos="1036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atoBlack-bold.fntdata"/><Relationship Id="rId10" Type="http://schemas.openxmlformats.org/officeDocument/2006/relationships/font" Target="fonts/Lato-boldItalic.fntdata"/><Relationship Id="rId13" Type="http://customschemas.google.com/relationships/presentationmetadata" Target="metadata"/><Relationship Id="rId12" Type="http://schemas.openxmlformats.org/officeDocument/2006/relationships/font" Target="fonts/LatoBlack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Lato-regular.fntdata"/><Relationship Id="rId8" Type="http://schemas.openxmlformats.org/officeDocument/2006/relationships/font" Target="fonts/La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14425" y="1143000"/>
            <a:ext cx="46291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114425" y="1143000"/>
            <a:ext cx="46291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Notes: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In Powerpoint, click View &gt; Guides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Keep text within gutter guides.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Author list: Don’t split names onto two lines (e.g., “Jimmy [break] Smith”). If that happens, use a new line, unless you need the space. </a:t>
            </a:r>
            <a:r>
              <a:rPr b="1" lang="en-US"/>
              <a:t>Bold the first names of anybody who’s presenting</a:t>
            </a:r>
            <a:r>
              <a:rPr lang="en-US"/>
              <a:t> in person.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Intro/methods/result: </a:t>
            </a:r>
            <a:r>
              <a:rPr b="1" lang="en-US"/>
              <a:t>Do not drop below font size 28</a:t>
            </a:r>
            <a:r>
              <a:rPr lang="en-US"/>
              <a:t>, but if you have extra space, jack up the font size until the space is full.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Do not use color in the sidebars except in graphs/figures. It’ll pull attention from the center and slow interpretation for passersby.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3703320" y="5387342"/>
            <a:ext cx="41970961" cy="114604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0"/>
              <a:buFont typeface="Calibri"/>
              <a:buNone/>
              <a:defRPr sz="2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6172200" y="17289781"/>
            <a:ext cx="37033201" cy="7947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11520"/>
            </a:lvl1pPr>
            <a:lvl2pPr lvl="1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/>
            </a:lvl2pPr>
            <a:lvl3pPr lvl="2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None/>
              <a:defRPr sz="8640"/>
            </a:lvl3pPr>
            <a:lvl4pPr lvl="3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4pPr>
            <a:lvl5pPr lvl="4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5pPr>
            <a:lvl6pPr lvl="5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6pPr>
            <a:lvl7pPr lvl="6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7pPr>
            <a:lvl8pPr lvl="7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8pPr>
            <a:lvl9pPr lvl="8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3394710" y="30510488"/>
            <a:ext cx="111099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16356330" y="30510488"/>
            <a:ext cx="1666493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34872931" y="30510488"/>
            <a:ext cx="111099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3394710" y="1752607"/>
            <a:ext cx="42588181" cy="6362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 rot="5400000">
            <a:off x="14245590" y="-2087879"/>
            <a:ext cx="20886422" cy="42588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3394710" y="30510488"/>
            <a:ext cx="111099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16356330" y="30510488"/>
            <a:ext cx="1666493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34872931" y="30510488"/>
            <a:ext cx="111099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 rot="5400000">
            <a:off x="26710960" y="10377488"/>
            <a:ext cx="27896822" cy="106470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 rot="5400000">
            <a:off x="5108259" y="39053"/>
            <a:ext cx="27896822" cy="31323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3394710" y="30510488"/>
            <a:ext cx="111099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16356330" y="30510488"/>
            <a:ext cx="1666493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34872931" y="30510488"/>
            <a:ext cx="111099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3394710" y="1752607"/>
            <a:ext cx="42588181" cy="6362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394710" y="8763000"/>
            <a:ext cx="42588181" cy="20886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3394710" y="30510488"/>
            <a:ext cx="111099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16356330" y="30510488"/>
            <a:ext cx="1666493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34872931" y="30510488"/>
            <a:ext cx="111099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3368995" y="8206749"/>
            <a:ext cx="42588181" cy="13693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0"/>
              <a:buFont typeface="Calibri"/>
              <a:buNone/>
              <a:defRPr sz="2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368995" y="22029430"/>
            <a:ext cx="42588181" cy="7200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1152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9600"/>
              <a:buNone/>
              <a:defRPr sz="96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8640"/>
              <a:buNone/>
              <a:defRPr sz="864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3394710" y="30510488"/>
            <a:ext cx="111099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16356330" y="30510488"/>
            <a:ext cx="1666493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34872931" y="30510488"/>
            <a:ext cx="111099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3394710" y="1752607"/>
            <a:ext cx="42588181" cy="6362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3394710" y="8763000"/>
            <a:ext cx="20985480" cy="20886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24997409" y="8763000"/>
            <a:ext cx="20985480" cy="20886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3394710" y="30510488"/>
            <a:ext cx="111099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16356330" y="30510488"/>
            <a:ext cx="1666493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34872931" y="30510488"/>
            <a:ext cx="111099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3401141" y="1752607"/>
            <a:ext cx="42588181" cy="6362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401147" y="8069582"/>
            <a:ext cx="20889037" cy="39547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b="1" sz="11520"/>
            </a:lvl1pPr>
            <a:lvl2pPr indent="-2286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b="1" sz="9600"/>
            </a:lvl2pPr>
            <a:lvl3pPr indent="-2286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None/>
              <a:defRPr b="1" sz="8640"/>
            </a:lvl3pPr>
            <a:lvl4pPr indent="-2286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b="1" sz="7680"/>
            </a:lvl4pPr>
            <a:lvl5pPr indent="-2286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b="1" sz="7680"/>
            </a:lvl5pPr>
            <a:lvl6pPr indent="-2286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b="1" sz="7680"/>
            </a:lvl6pPr>
            <a:lvl7pPr indent="-2286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b="1" sz="7680"/>
            </a:lvl7pPr>
            <a:lvl8pPr indent="-2286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b="1" sz="7680"/>
            </a:lvl8pPr>
            <a:lvl9pPr indent="-2286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b="1" sz="768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3401147" y="12024360"/>
            <a:ext cx="20889037" cy="17686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24997413" y="8069582"/>
            <a:ext cx="20991910" cy="39547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b="1" sz="11520"/>
            </a:lvl1pPr>
            <a:lvl2pPr indent="-2286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b="1" sz="9600"/>
            </a:lvl2pPr>
            <a:lvl3pPr indent="-2286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None/>
              <a:defRPr b="1" sz="8640"/>
            </a:lvl3pPr>
            <a:lvl4pPr indent="-2286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b="1" sz="7680"/>
            </a:lvl4pPr>
            <a:lvl5pPr indent="-2286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b="1" sz="7680"/>
            </a:lvl5pPr>
            <a:lvl6pPr indent="-2286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b="1" sz="7680"/>
            </a:lvl6pPr>
            <a:lvl7pPr indent="-2286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b="1" sz="7680"/>
            </a:lvl7pPr>
            <a:lvl8pPr indent="-2286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b="1" sz="7680"/>
            </a:lvl8pPr>
            <a:lvl9pPr indent="-2286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b="1" sz="768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24997413" y="12024360"/>
            <a:ext cx="20991910" cy="17686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3394710" y="30510488"/>
            <a:ext cx="111099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16356330" y="30510488"/>
            <a:ext cx="1666493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34872931" y="30510488"/>
            <a:ext cx="111099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3394710" y="1752607"/>
            <a:ext cx="42588181" cy="6362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3394710" y="30510488"/>
            <a:ext cx="111099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16356330" y="30510488"/>
            <a:ext cx="1666493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34872931" y="30510488"/>
            <a:ext cx="111099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0" type="dt"/>
          </p:nvPr>
        </p:nvSpPr>
        <p:spPr>
          <a:xfrm>
            <a:off x="3394710" y="30510488"/>
            <a:ext cx="111099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16356330" y="30510488"/>
            <a:ext cx="1666493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34872931" y="30510488"/>
            <a:ext cx="111099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3401142" y="2194560"/>
            <a:ext cx="15925561" cy="76809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60"/>
              <a:buFont typeface="Calibri"/>
              <a:buNone/>
              <a:defRPr sz="153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20991911" y="4739647"/>
            <a:ext cx="24997410" cy="233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120396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5360"/>
              <a:buChar char="•"/>
              <a:defRPr sz="15360"/>
            </a:lvl1pPr>
            <a:lvl2pPr indent="-108204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3440"/>
              <a:buChar char="•"/>
              <a:defRPr sz="13439"/>
            </a:lvl2pPr>
            <a:lvl3pPr indent="-96012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Char char="•"/>
              <a:defRPr sz="11520"/>
            </a:lvl3pPr>
            <a:lvl4pPr indent="-8382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4pPr>
            <a:lvl5pPr indent="-8382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5pPr>
            <a:lvl6pPr indent="-8382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6pPr>
            <a:lvl7pPr indent="-8382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7pPr>
            <a:lvl8pPr indent="-8382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8pPr>
            <a:lvl9pPr indent="-8382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3401142" y="9875520"/>
            <a:ext cx="15925561" cy="1829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1pPr>
            <a:lvl2pPr indent="-2286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/>
            </a:lvl2pPr>
            <a:lvl3pPr indent="-2286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760"/>
            </a:lvl3pPr>
            <a:lvl4pPr indent="-2286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5pPr>
            <a:lvl6pPr indent="-2286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6pPr>
            <a:lvl7pPr indent="-2286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7pPr>
            <a:lvl8pPr indent="-2286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8pPr>
            <a:lvl9pPr indent="-2286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3394710" y="30510488"/>
            <a:ext cx="111099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16356330" y="30510488"/>
            <a:ext cx="1666493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34872931" y="30510488"/>
            <a:ext cx="111099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3401142" y="2194560"/>
            <a:ext cx="15925561" cy="76809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60"/>
              <a:buFont typeface="Calibri"/>
              <a:buNone/>
              <a:defRPr sz="153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/>
          <p:nvPr>
            <p:ph idx="2" type="pic"/>
          </p:nvPr>
        </p:nvSpPr>
        <p:spPr>
          <a:xfrm>
            <a:off x="20991911" y="4739647"/>
            <a:ext cx="24997410" cy="233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5360"/>
              <a:buFont typeface="Arial"/>
              <a:buNone/>
              <a:defRPr b="0" i="0" sz="153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Arial"/>
              <a:buNone/>
              <a:defRPr b="0" i="0" sz="1343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None/>
              <a:defRPr b="0" i="0" sz="115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b="0" i="0" sz="9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b="0" i="0" sz="9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b="0" i="0" sz="9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b="0" i="0" sz="9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b="0" i="0" sz="9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b="0" i="0" sz="9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3401142" y="9875520"/>
            <a:ext cx="15925561" cy="1829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1pPr>
            <a:lvl2pPr indent="-2286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/>
            </a:lvl2pPr>
            <a:lvl3pPr indent="-2286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760"/>
            </a:lvl3pPr>
            <a:lvl4pPr indent="-2286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5pPr>
            <a:lvl6pPr indent="-2286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6pPr>
            <a:lvl7pPr indent="-2286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7pPr>
            <a:lvl8pPr indent="-2286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8pPr>
            <a:lvl9pPr indent="-2286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3394710" y="30510488"/>
            <a:ext cx="111099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16356330" y="30510488"/>
            <a:ext cx="1666493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34872931" y="30510488"/>
            <a:ext cx="111099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3394710" y="1752607"/>
            <a:ext cx="42588181" cy="6362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20"/>
              <a:buFont typeface="Calibri"/>
              <a:buNone/>
              <a:defRPr b="0" i="0" sz="211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3394710" y="8763000"/>
            <a:ext cx="42588181" cy="20886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1082040" lvl="0" marL="457200" marR="0" rtl="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Arial"/>
              <a:buChar char="•"/>
              <a:defRPr b="0" i="0" sz="1343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60120" lvl="1" marL="9144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Char char="•"/>
              <a:defRPr b="0" i="0" sz="115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38200" lvl="2" marL="13716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b="0" i="0" sz="9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77239" lvl="3" marL="18288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77239" lvl="4" marL="22860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77239" lvl="5" marL="27432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77239" lvl="6" marL="32004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77239" lvl="7" marL="36576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77240" lvl="8" marL="41148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3394710" y="30510488"/>
            <a:ext cx="111099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16356330" y="30510488"/>
            <a:ext cx="1666493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34872931" y="30510488"/>
            <a:ext cx="111099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11" Type="http://schemas.openxmlformats.org/officeDocument/2006/relationships/image" Target="../media/image7.png"/><Relationship Id="rId10" Type="http://schemas.openxmlformats.org/officeDocument/2006/relationships/image" Target="../media/image3.png"/><Relationship Id="rId9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1.jpg"/><Relationship Id="rId7" Type="http://schemas.openxmlformats.org/officeDocument/2006/relationships/image" Target="../media/image4.png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D40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7371" y="8256552"/>
            <a:ext cx="29639381" cy="2076894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0" y="0"/>
            <a:ext cx="49460009" cy="36342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Non-Cognitive Predictors of Student Success:</a:t>
            </a:r>
            <a:br>
              <a:rPr b="0" i="1" lang="en-US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i="1" lang="en-US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 Predictive Validity Comparison Between Domestic and International Students</a:t>
            </a: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40306753" y="0"/>
            <a:ext cx="9153260" cy="329184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Non-Cognitive Predictors of Student Success:</a:t>
            </a:r>
            <a:br>
              <a:rPr i="1" lang="en-US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i="1" lang="en-US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 Predictive Validity Comparison Between Domestic and International Students</a:t>
            </a:r>
            <a:endParaRPr/>
          </a:p>
        </p:txBody>
      </p:sp>
      <p:sp>
        <p:nvSpPr>
          <p:cNvPr id="92" name="Google Shape;92;p1"/>
          <p:cNvSpPr txBox="1"/>
          <p:nvPr>
            <p:ph type="ctrTitle"/>
          </p:nvPr>
        </p:nvSpPr>
        <p:spPr>
          <a:xfrm>
            <a:off x="12532925" y="8624529"/>
            <a:ext cx="25976635" cy="18941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0"/>
              <a:buFont typeface="Lato"/>
              <a:buNone/>
            </a:pPr>
            <a:r>
              <a:rPr lang="en-US" sz="14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Among </a:t>
            </a:r>
            <a:r>
              <a:rPr b="1" lang="en-US" sz="14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pregnant women </a:t>
            </a:r>
            <a:r>
              <a:rPr lang="en-US" sz="14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 </a:t>
            </a:r>
            <a:r>
              <a:rPr b="1" lang="en-US" sz="14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LMICs</a:t>
            </a:r>
            <a:r>
              <a:rPr lang="en-US" sz="14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adequate consumption of </a:t>
            </a:r>
            <a:r>
              <a:rPr b="1" lang="en-US" sz="14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vegetables and fruits </a:t>
            </a:r>
            <a:r>
              <a:rPr lang="en-US" sz="14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may </a:t>
            </a:r>
            <a:r>
              <a:rPr b="1" lang="en-US" sz="14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lower</a:t>
            </a:r>
            <a:r>
              <a:rPr lang="en-US" sz="14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the odds of developing</a:t>
            </a:r>
            <a:r>
              <a:rPr b="1" lang="en-US" sz="14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pre-eclampsia</a:t>
            </a:r>
            <a:r>
              <a:rPr lang="en-US" sz="14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by 62% and 58%, respectively. </a:t>
            </a:r>
            <a:endParaRPr sz="14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0" y="0"/>
            <a:ext cx="10739698" cy="329184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Non-Cognitive Predictors of Student Success:</a:t>
            </a:r>
            <a:br>
              <a:rPr i="1" lang="en-US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i="1" lang="en-US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 Predictive Validity Comparison Between Domestic and International Students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551691" y="5960393"/>
            <a:ext cx="9563989" cy="2601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INTRO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Healthy maternal diets may lower the odds of developing pre-eclampsia (PE), a direct and second leading cause of maternal death, globally. However, there is a research gap in low- and middle-income countries (LMICs) that bear disproportionate burdens of these deaths. </a:t>
            </a: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 objectives of this systematic review were to: (i) evaluate the association between dietary patterns in pregnancy and hypertensive disorders, including pre-eclampsia for pregnant and postpartum women in LMICs, and (ii) compile barriers and facilitators to an adequate maternal diet.</a:t>
            </a:r>
            <a:endParaRPr/>
          </a:p>
          <a:p>
            <a:pPr indent="-342900" lvl="0" marL="5715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METHODS</a:t>
            </a:r>
            <a:endParaRPr/>
          </a:p>
          <a:p>
            <a:pPr indent="-571500" lvl="0" marL="5715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systematic search was performed on 6 academic databases, the WHO Regional Databases, two trial registries, Google Scholar and references lists.</a:t>
            </a:r>
            <a:endParaRPr/>
          </a:p>
          <a:p>
            <a:pPr indent="-571500" lvl="0" marL="5715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Included in the analysis were primary research studies of dietary patterns during pregnancy, with pregnancy hypertension outcome(s), and conducted in LMICs.</a:t>
            </a:r>
            <a:endParaRPr/>
          </a:p>
          <a:p>
            <a:pPr indent="-571500" lvl="0" marL="5715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Included studies were assessed using ROBINS-I risk of bias.  </a:t>
            </a:r>
            <a:endParaRPr/>
          </a:p>
          <a:p>
            <a:pPr indent="-571500" lvl="0" marL="5715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 protocol was registered on Prospero CRD42018116082.</a:t>
            </a: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RESULTS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Thirteen studies were included 🡪 five studies included in a meta-analysis.</a:t>
            </a:r>
            <a:endParaRPr/>
          </a:p>
          <a:p>
            <a:pPr indent="-571500" lvl="0" marL="5715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Adequate (vs. no or low) consumption of vegetables OR 0.38, 95% CI: 0.18-0.80, I2 85%, p=0.01)</a:t>
            </a:r>
            <a:endParaRPr/>
          </a:p>
          <a:p>
            <a:pPr indent="-571500" lvl="0" marL="5715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Adequate (vs. no or low) consumption of fruit (OR 0.42, 95% CI: 0.24-0.71, I2 79%, p=0.008)</a:t>
            </a:r>
            <a:endParaRPr sz="36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41127709" y="4143812"/>
            <a:ext cx="7662037" cy="200362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GLOBAL HEALTH IMPLICATIONS: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There may be a greater magnitude of effect among pregnant women in LMICs. Previous research in high-income countries (HICs) has shown that healthy maternal diets may lower the odds of developing pre-eclampsia by 13-28%.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 beneficial effects of fruits and vegetables may be further enhanced in settings with high rates of maternal malnutrition, although other socio-demographic factors may contribute. </a:t>
            </a:r>
            <a:endParaRPr b="1" sz="5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912121" y="786221"/>
            <a:ext cx="44242805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9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Maternal dietary patterns and pregnancy hypertension in low- and middle-income countries: </a:t>
            </a:r>
            <a:r>
              <a:rPr i="1" lang="en-US" sz="9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systematic review and meta-analysis</a:t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>
            <a:off x="1114437" y="3570498"/>
            <a:ext cx="39381884" cy="21236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en-US" sz="4400">
                <a:solidFill>
                  <a:schemeClr val="dk1"/>
                </a:solidFill>
                <a:highlight>
                  <a:srgbClr val="FFD54F"/>
                </a:highlight>
                <a:latin typeface="Lato"/>
                <a:ea typeface="Lato"/>
                <a:cs typeface="Lato"/>
                <a:sym typeface="Lato"/>
              </a:rPr>
            </a:br>
            <a:r>
              <a:rPr b="1" lang="en-US" sz="4400">
                <a:solidFill>
                  <a:schemeClr val="dk1"/>
                </a:solidFill>
                <a:highlight>
                  <a:srgbClr val="FFD54F"/>
                </a:highlight>
                <a:latin typeface="Lato"/>
                <a:ea typeface="Lato"/>
                <a:cs typeface="Lato"/>
                <a:sym typeface="Lato"/>
              </a:rPr>
              <a:t>Mai-Lei Woo Kinshella</a:t>
            </a:r>
            <a:r>
              <a:rPr lang="en-US" sz="4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Shazmeen Omar, Kerri Scherbinsky, Marianne Vidler,  Laura Magee, Peter von Dadelszen, Sophie E. Moore, Rajavel Elango</a:t>
            </a:r>
            <a:br>
              <a:rPr lang="en-US" sz="4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endParaRPr sz="4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551691" y="4344979"/>
            <a:ext cx="360430" cy="335196"/>
          </a:xfrm>
          <a:custGeom>
            <a:rect b="b" l="l" r="r" t="t"/>
            <a:pathLst>
              <a:path extrusionOk="0" h="335196" w="327663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12532926" y="30390413"/>
            <a:ext cx="2597663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55778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Maggie.kinshella@cw.bc.ca                            @MaggieWooK</a:t>
            </a:r>
            <a:endParaRPr sz="6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127709" y="25216958"/>
            <a:ext cx="6731884" cy="20333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CCH Research Intranet" id="101" name="Google Shape;10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454769" y="29761759"/>
            <a:ext cx="3334976" cy="30456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ihr logo png" id="102" name="Google Shape;102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154925" y="27561634"/>
            <a:ext cx="3370204" cy="21678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sing the Vanier CGS logo - Vanier Canada Graduate Scholarships" id="103" name="Google Shape;103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1211050" y="27816813"/>
            <a:ext cx="3667762" cy="1912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ings College London Logo Vector (.EPS) Free Download" id="104" name="Google Shape;104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1882038" y="30558513"/>
            <a:ext cx="2956623" cy="16951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bc logo.eps" id="105" name="Google Shape;105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5672163" y="536101"/>
            <a:ext cx="2335733" cy="30892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nvelope with solid fill" id="106" name="Google Shape;106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053335" y="30236897"/>
            <a:ext cx="1392277" cy="13922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 with low confidence" id="107" name="Google Shape;107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5846289" y="30370034"/>
            <a:ext cx="1291796" cy="1291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2018-09-16T19:13:41Z</dcterms:created>
  <dc:creator>Mike Morrison</dc:creator>
</cp:coreProperties>
</file>