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8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56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Endocannabinoids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Anandamide (18:3, n-6)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Sheet1!$M$2:$R$2</c:f>
              <c:numCache>
                <c:formatCode>0</c:formatCode>
                <c:ptCount val="6"/>
                <c:pt idx="0">
                  <c:v>76110.05</c:v>
                </c:pt>
                <c:pt idx="1">
                  <c:v>121442.63</c:v>
                </c:pt>
                <c:pt idx="2">
                  <c:v>79380.070000000007</c:v>
                </c:pt>
                <c:pt idx="3">
                  <c:v>84190.733999999997</c:v>
                </c:pt>
                <c:pt idx="4">
                  <c:v>27210.294999999998</c:v>
                </c:pt>
                <c:pt idx="5">
                  <c:v>81867.7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E-4577-A501-2989514255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Linoleoyl Ethanolamide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Sheet1!$M$3:$R$3</c:f>
              <c:numCache>
                <c:formatCode>0</c:formatCode>
                <c:ptCount val="6"/>
                <c:pt idx="0">
                  <c:v>88424.2</c:v>
                </c:pt>
                <c:pt idx="1">
                  <c:v>91907.804999999993</c:v>
                </c:pt>
                <c:pt idx="2">
                  <c:v>139481.10999999999</c:v>
                </c:pt>
                <c:pt idx="3">
                  <c:v>94099.42</c:v>
                </c:pt>
                <c:pt idx="4">
                  <c:v>33497.214999999997</c:v>
                </c:pt>
                <c:pt idx="5">
                  <c:v>89497.76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E-4577-A501-2989514255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Oleoyl Ethanolamide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Sheet1!$M$4:$R$4</c:f>
              <c:numCache>
                <c:formatCode>0</c:formatCode>
                <c:ptCount val="6"/>
                <c:pt idx="0">
                  <c:v>387338.22</c:v>
                </c:pt>
                <c:pt idx="1">
                  <c:v>404260.47</c:v>
                </c:pt>
                <c:pt idx="2">
                  <c:v>523679.78</c:v>
                </c:pt>
                <c:pt idx="3">
                  <c:v>398066.97</c:v>
                </c:pt>
                <c:pt idx="4">
                  <c:v>139154.54999999999</c:v>
                </c:pt>
                <c:pt idx="5">
                  <c:v>376273.3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8E-4577-A501-2989514255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N-(7Z,10Z,13Z,16Z-docosatetraenoyl)-ethanolamide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Sheet1!$M$5:$R$5</c:f>
              <c:numCache>
                <c:formatCode>0</c:formatCode>
                <c:ptCount val="6"/>
                <c:pt idx="0">
                  <c:v>122626.2</c:v>
                </c:pt>
                <c:pt idx="1">
                  <c:v>133784.23000000001</c:v>
                </c:pt>
                <c:pt idx="2">
                  <c:v>144969.84</c:v>
                </c:pt>
                <c:pt idx="3">
                  <c:v>151299.38</c:v>
                </c:pt>
                <c:pt idx="4">
                  <c:v>46692.63</c:v>
                </c:pt>
                <c:pt idx="5">
                  <c:v>131655.89000000001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8E-4577-A501-2989514255A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N-Oleoyl-L-Serine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Sheet1!$M$6:$R$6</c:f>
            </c:numRef>
          </c:val>
          <c:extLst>
            <c:ext xmlns:c16="http://schemas.microsoft.com/office/drawing/2014/chart" uri="{C3380CC4-5D6E-409C-BE32-E72D297353CC}">
              <c16:uniqueId val="{00000004-F68E-4577-A501-2989514255A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N-arachidonoyl L-serine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Sheet1!$M$7:$R$7</c:f>
              <c:numCache>
                <c:formatCode>0</c:formatCode>
                <c:ptCount val="6"/>
                <c:pt idx="0">
                  <c:v>131749.56</c:v>
                </c:pt>
                <c:pt idx="1">
                  <c:v>121054.87</c:v>
                </c:pt>
                <c:pt idx="2">
                  <c:v>137495.16</c:v>
                </c:pt>
                <c:pt idx="3">
                  <c:v>137057.94</c:v>
                </c:pt>
                <c:pt idx="4">
                  <c:v>59327.675999999999</c:v>
                </c:pt>
                <c:pt idx="5">
                  <c:v>130839.13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8E-4577-A501-2989514255A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PGH2-EA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Sheet1!$M$1:$R$1</c:f>
              <c:strCache>
                <c:ptCount val="6"/>
                <c:pt idx="0">
                  <c:v>Baseline</c:v>
                </c:pt>
                <c:pt idx="1">
                  <c:v>DF</c:v>
                </c:pt>
                <c:pt idx="2">
                  <c:v>DP</c:v>
                </c:pt>
                <c:pt idx="3">
                  <c:v>FT</c:v>
                </c:pt>
                <c:pt idx="4">
                  <c:v>PP</c:v>
                </c:pt>
                <c:pt idx="5">
                  <c:v>-30C</c:v>
                </c:pt>
              </c:strCache>
            </c:strRef>
          </c:cat>
          <c:val>
            <c:numRef>
              <c:f>Sheet1!$M$8:$R$8</c:f>
              <c:numCache>
                <c:formatCode>0</c:formatCode>
                <c:ptCount val="6"/>
                <c:pt idx="0">
                  <c:v>185589.16</c:v>
                </c:pt>
                <c:pt idx="1">
                  <c:v>177993.55</c:v>
                </c:pt>
                <c:pt idx="2">
                  <c:v>198075.34</c:v>
                </c:pt>
                <c:pt idx="3">
                  <c:v>192968.81</c:v>
                </c:pt>
                <c:pt idx="4">
                  <c:v>84902.53</c:v>
                </c:pt>
                <c:pt idx="5">
                  <c:v>184040.3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8E-4577-A501-298951425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69824"/>
        <c:axId val="134671360"/>
      </c:barChart>
      <c:catAx>
        <c:axId val="1346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71360"/>
        <c:crosses val="autoZero"/>
        <c:auto val="1"/>
        <c:lblAlgn val="ctr"/>
        <c:lblOffset val="100"/>
        <c:noMultiLvlLbl val="0"/>
      </c:catAx>
      <c:valAx>
        <c:axId val="13467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Signal</a:t>
                </a:r>
                <a:r>
                  <a:rPr lang="en-US" baseline="0" dirty="0"/>
                  <a:t> Intensity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A715-B918-46D6-8582-6A8E289F24CF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8CEC-8BFC-4D9D-BF66-0FEF5038F4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947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6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1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3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4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4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1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BC40A157-1752-4D0E-9B9A-4BD35637E981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2018-08-16</a:t>
            </a:fld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C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846916D-E573-4060-AE4B-4A0D57E7B077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17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Metabolomics: Preanalytical Variables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594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Principle Component Analysis</a:t>
            </a: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4217774" y="1441217"/>
            <a:ext cx="6921452" cy="366995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complex data sets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2 to 3 components should explain most of the variance in the data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identify what features are important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47" y="1414451"/>
            <a:ext cx="3232551" cy="2434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35" y="4080421"/>
            <a:ext cx="3140464" cy="2364206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1"/>
          <a:stretch/>
        </p:blipFill>
        <p:spPr>
          <a:xfrm>
            <a:off x="5198076" y="3207226"/>
            <a:ext cx="3855307" cy="30559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4349654" y="450239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dirty="0">
                <a:solidFill>
                  <a:prstClr val="white"/>
                </a:solidFill>
              </a:rPr>
              <a:t>Reliability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5842" y="635294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dirty="0">
                <a:solidFill>
                  <a:prstClr val="white"/>
                </a:solidFill>
              </a:rPr>
              <a:t>Magnitude</a:t>
            </a:r>
          </a:p>
        </p:txBody>
      </p:sp>
      <p:cxnSp>
        <p:nvCxnSpPr>
          <p:cNvPr id="23" name="Straight Arrow Connector 22"/>
          <p:cNvCxnSpPr>
            <a:stCxn id="19" idx="1"/>
          </p:cNvCxnSpPr>
          <p:nvPr/>
        </p:nvCxnSpPr>
        <p:spPr>
          <a:xfrm>
            <a:off x="4961360" y="5298770"/>
            <a:ext cx="0" cy="77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</p:cNvCxnSpPr>
          <p:nvPr/>
        </p:nvCxnSpPr>
        <p:spPr>
          <a:xfrm flipV="1">
            <a:off x="4961360" y="3364732"/>
            <a:ext cx="0" cy="710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38495" y="6537612"/>
            <a:ext cx="92821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817788" y="6537612"/>
            <a:ext cx="107486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801232" y="3410464"/>
            <a:ext cx="1186249" cy="782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38495" y="5203507"/>
            <a:ext cx="721404" cy="690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Clustering within </a:t>
            </a:r>
            <a:r>
              <a:rPr lang="en-CA" dirty="0" smtClean="0"/>
              <a:t>conditions</a:t>
            </a:r>
            <a:br>
              <a:rPr lang="en-CA" dirty="0" smtClean="0"/>
            </a:br>
            <a:r>
              <a:rPr lang="en-CA" sz="1600" dirty="0" smtClean="0"/>
              <a:t>182 features statistically different from baseline at p&lt;0.05 and at least a 2 fold difference in abundance</a:t>
            </a:r>
            <a:endParaRPr lang="en-CA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12" y="2060875"/>
            <a:ext cx="5324077" cy="3752321"/>
          </a:xfrm>
          <a:prstGeom prst="rect">
            <a:avLst/>
          </a:prstGeom>
        </p:spPr>
      </p:pic>
      <p:sp>
        <p:nvSpPr>
          <p:cNvPr id="14" name="Content Placeholder 11"/>
          <p:cNvSpPr txBox="1">
            <a:spLocks/>
          </p:cNvSpPr>
          <p:nvPr/>
        </p:nvSpPr>
        <p:spPr>
          <a:xfrm>
            <a:off x="2956561" y="5842043"/>
            <a:ext cx="6932904" cy="722011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800" dirty="0">
                <a:solidFill>
                  <a:srgbClr val="B0151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800" dirty="0"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Freeze/Thaw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800" dirty="0">
                <a:solidFill>
                  <a:srgbClr val="E6B7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Processing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Post-prandial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Freezing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800" dirty="0">
                <a:solidFill>
                  <a:srgbClr val="9E5E9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Feezer (-30C</a:t>
            </a:r>
            <a:r>
              <a:rPr lang="en-CA" sz="1200" dirty="0">
                <a:solidFill>
                  <a:srgbClr val="9E5E9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122" y="2060875"/>
            <a:ext cx="5252179" cy="37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Initial 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61264"/>
          </a:xfrm>
        </p:spPr>
        <p:txBody>
          <a:bodyPr/>
          <a:lstStyle/>
          <a:p>
            <a:r>
              <a:rPr lang="en-CA" sz="2400" dirty="0"/>
              <a:t>We can generate reproducible data (within condition)</a:t>
            </a:r>
          </a:p>
          <a:p>
            <a:r>
              <a:rPr lang="en-CA" sz="2400" b="1" dirty="0"/>
              <a:t>Minor effects</a:t>
            </a:r>
          </a:p>
          <a:p>
            <a:pPr lvl="1"/>
            <a:r>
              <a:rPr lang="en-CA" sz="2400" dirty="0"/>
              <a:t>Single freeze/thaw </a:t>
            </a:r>
          </a:p>
          <a:p>
            <a:pPr lvl="1"/>
            <a:r>
              <a:rPr lang="en-CA" sz="2400" dirty="0"/>
              <a:t>1 hr RT prior to spinning </a:t>
            </a:r>
          </a:p>
          <a:p>
            <a:r>
              <a:rPr lang="en-CA" sz="2400" b="1" dirty="0"/>
              <a:t>Larger impact</a:t>
            </a:r>
          </a:p>
          <a:p>
            <a:pPr lvl="1"/>
            <a:r>
              <a:rPr lang="en-CA" sz="2400" dirty="0"/>
              <a:t>8hr delayed freezing </a:t>
            </a:r>
          </a:p>
          <a:p>
            <a:pPr lvl="1"/>
            <a:r>
              <a:rPr lang="en-CA" sz="2400" dirty="0"/>
              <a:t>Non-fasting</a:t>
            </a:r>
          </a:p>
          <a:p>
            <a:pPr lvl="1"/>
            <a:r>
              <a:rPr lang="en-CA" sz="2400" dirty="0"/>
              <a:t>-30C storage*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95" y="2611311"/>
            <a:ext cx="4506097" cy="3244808"/>
          </a:xfrm>
          <a:prstGeom prst="rect">
            <a:avLst/>
          </a:prstGeom>
        </p:spPr>
      </p:pic>
      <p:sp>
        <p:nvSpPr>
          <p:cNvPr id="8" name="Content Placeholder 11"/>
          <p:cNvSpPr txBox="1">
            <a:spLocks/>
          </p:cNvSpPr>
          <p:nvPr/>
        </p:nvSpPr>
        <p:spPr>
          <a:xfrm>
            <a:off x="7375531" y="5892171"/>
            <a:ext cx="4396339" cy="722011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200" dirty="0">
                <a:solidFill>
                  <a:srgbClr val="B0151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200" dirty="0"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Freeze/Thaw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200" dirty="0">
                <a:solidFill>
                  <a:srgbClr val="E6B7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Processing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Post-prandial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Freezing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CA" sz="1200" dirty="0">
                <a:solidFill>
                  <a:srgbClr val="9E5E9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Feezer (-30C)</a:t>
            </a:r>
          </a:p>
        </p:txBody>
      </p:sp>
    </p:spTree>
    <p:extLst>
      <p:ext uri="{BB962C8B-B14F-4D97-AF65-F5344CB8AC3E}">
        <p14:creationId xmlns:p14="http://schemas.microsoft.com/office/powerpoint/2010/main" val="39021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Compound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73238"/>
            <a:ext cx="8946541" cy="4195481"/>
          </a:xfrm>
        </p:spPr>
        <p:txBody>
          <a:bodyPr>
            <a:normAutofit/>
          </a:bodyPr>
          <a:lstStyle/>
          <a:p>
            <a:r>
              <a:rPr lang="en-CA" sz="2400" dirty="0"/>
              <a:t>Bottle neck of the process</a:t>
            </a:r>
          </a:p>
          <a:p>
            <a:pPr lvl="1"/>
            <a:r>
              <a:rPr lang="en-CA" sz="2400" dirty="0"/>
              <a:t>Limited by quality of compound databases</a:t>
            </a:r>
          </a:p>
          <a:p>
            <a:pPr lvl="1"/>
            <a:r>
              <a:rPr lang="en-CA" sz="2400" dirty="0"/>
              <a:t>High degree of endogenous modification/degradation</a:t>
            </a:r>
          </a:p>
          <a:p>
            <a:pPr lvl="1"/>
            <a:r>
              <a:rPr lang="en-CA" sz="2400" dirty="0"/>
              <a:t>Only ~30% of compounds with tentative ID</a:t>
            </a:r>
          </a:p>
          <a:p>
            <a:r>
              <a:rPr lang="en-CA" sz="2400" dirty="0"/>
              <a:t>Current data only Reversed Phase Chromatography</a:t>
            </a:r>
          </a:p>
          <a:p>
            <a:pPr lvl="1"/>
            <a:r>
              <a:rPr lang="en-CA" sz="2400" dirty="0"/>
              <a:t>Biased for non-polar lipophilic compounds</a:t>
            </a:r>
          </a:p>
          <a:p>
            <a:pPr lvl="1"/>
            <a:r>
              <a:rPr lang="en-CA" sz="2400" dirty="0"/>
              <a:t>ID’s can be ambiguous, multiple isomers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637" y="1567180"/>
            <a:ext cx="26003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666" y="3606800"/>
            <a:ext cx="2288296" cy="122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733" y="5378774"/>
            <a:ext cx="3628708" cy="8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Post-Prandial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4293" y="1412838"/>
            <a:ext cx="8946541" cy="4195481"/>
          </a:xfrm>
        </p:spPr>
        <p:txBody>
          <a:bodyPr/>
          <a:lstStyle/>
          <a:p>
            <a:r>
              <a:rPr lang="en-CA" dirty="0"/>
              <a:t>50 features </a:t>
            </a:r>
            <a:r>
              <a:rPr lang="en-CA" b="1" dirty="0"/>
              <a:t>decreased</a:t>
            </a:r>
            <a:r>
              <a:rPr lang="en-CA" dirty="0"/>
              <a:t> &gt; 2 fold relative to baseline (and all others)</a:t>
            </a:r>
          </a:p>
          <a:p>
            <a:r>
              <a:rPr lang="en-CA" dirty="0"/>
              <a:t>Only 11 features </a:t>
            </a:r>
            <a:r>
              <a:rPr lang="en-CA" b="1" dirty="0"/>
              <a:t>increased</a:t>
            </a:r>
            <a:r>
              <a:rPr lang="en-CA" dirty="0"/>
              <a:t> &gt; 2 fold</a:t>
            </a:r>
          </a:p>
          <a:p>
            <a:r>
              <a:rPr lang="en-CA" dirty="0"/>
              <a:t>10/50 reduced compounds are endocannabinoids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05562" y="3022600"/>
          <a:ext cx="4988837" cy="341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214773" y="3022600"/>
            <a:ext cx="472754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</a:rPr>
              <a:t>Endocannabinoids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</a:rPr>
              <a:t>Bind same receptor as THC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</a:rPr>
              <a:t>Increase with fasting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</a:rPr>
              <a:t>Hunger/satiety signals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</a:rPr>
              <a:t>Synthesized “on-demand”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CA" dirty="0">
                <a:solidFill>
                  <a:prstClr val="white"/>
                </a:solidFill>
              </a:rPr>
              <a:t>Short half-life</a:t>
            </a:r>
          </a:p>
        </p:txBody>
      </p:sp>
    </p:spTree>
    <p:extLst>
      <p:ext uri="{BB962C8B-B14F-4D97-AF65-F5344CB8AC3E}">
        <p14:creationId xmlns:p14="http://schemas.microsoft.com/office/powerpoint/2010/main" val="35421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Inverse effects of Delayed freezing and -30C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86" y="2117522"/>
            <a:ext cx="8946541" cy="4195481"/>
          </a:xfrm>
        </p:spPr>
        <p:txBody>
          <a:bodyPr/>
          <a:lstStyle/>
          <a:p>
            <a:r>
              <a:rPr lang="en-CA" dirty="0"/>
              <a:t>44 compounds increased with delayed freezing and decreased with -30C storage</a:t>
            </a:r>
          </a:p>
          <a:p>
            <a:r>
              <a:rPr lang="en-CA" dirty="0"/>
              <a:t>Kamlage et al. 2014 (Clin Chem 60:2)</a:t>
            </a:r>
          </a:p>
          <a:p>
            <a:pPr lvl="1"/>
            <a:r>
              <a:rPr lang="en-CA" dirty="0"/>
              <a:t>11%  increased with 16hr 4C plasma storage</a:t>
            </a:r>
          </a:p>
          <a:p>
            <a:pPr lvl="1"/>
            <a:r>
              <a:rPr lang="en-CA" dirty="0"/>
              <a:t>Attributed changes to metabolic activity</a:t>
            </a:r>
          </a:p>
          <a:p>
            <a:r>
              <a:rPr lang="en-CA" dirty="0"/>
              <a:t>Pinto et al. 2014 (Analyst 139)</a:t>
            </a:r>
          </a:p>
          <a:p>
            <a:pPr lvl="1"/>
            <a:r>
              <a:rPr lang="en-CA" dirty="0"/>
              <a:t>Metabolite reductions with 30 day -20C storage</a:t>
            </a:r>
          </a:p>
          <a:p>
            <a:pPr lvl="1"/>
            <a:r>
              <a:rPr lang="en-CA" dirty="0"/>
              <a:t>Attributed to protein </a:t>
            </a:r>
            <a:r>
              <a:rPr lang="en-CA" dirty="0" smtClean="0"/>
              <a:t>precipitation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79BEC-D59B-49F8-9A03-C8F23AA2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032" y="302025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6A1-F523-4722-9953-E7427A4C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(so far)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FAAC-51DC-4E8B-A740-8BA02C0B2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The QTOF MS data is reproducible</a:t>
            </a:r>
          </a:p>
          <a:p>
            <a:r>
              <a:rPr lang="en-CA" sz="2800" dirty="0"/>
              <a:t>Preanalytical variables are critical to success</a:t>
            </a:r>
          </a:p>
          <a:p>
            <a:pPr lvl="1"/>
            <a:r>
              <a:rPr lang="en-CA" sz="2600" dirty="0"/>
              <a:t>Some more than others</a:t>
            </a:r>
          </a:p>
          <a:p>
            <a:r>
              <a:rPr lang="en-CA" sz="2800" dirty="0"/>
              <a:t>Compound identification is a major challenge</a:t>
            </a:r>
          </a:p>
          <a:p>
            <a:r>
              <a:rPr lang="en-CA" sz="2800" dirty="0"/>
              <a:t>The analyses generate a tonne of data </a:t>
            </a:r>
          </a:p>
          <a:p>
            <a:pPr lvl="1"/>
            <a:r>
              <a:rPr lang="en-CA" sz="2600" dirty="0"/>
              <a:t>Garbage in, garbage out</a:t>
            </a:r>
          </a:p>
          <a:p>
            <a:r>
              <a:rPr lang="en-CA" sz="2800" dirty="0"/>
              <a:t>We have a lot still to learn…</a:t>
            </a:r>
          </a:p>
        </p:txBody>
      </p:sp>
    </p:spTree>
    <p:extLst>
      <p:ext uri="{BB962C8B-B14F-4D97-AF65-F5344CB8AC3E}">
        <p14:creationId xmlns:p14="http://schemas.microsoft.com/office/powerpoint/2010/main" val="5192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QTOF Metabolomics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Tandem MS</a:t>
            </a:r>
          </a:p>
          <a:p>
            <a:pPr lvl="1"/>
            <a:r>
              <a:rPr lang="en-CA" dirty="0"/>
              <a:t>Most clinical testing is targeted </a:t>
            </a:r>
          </a:p>
          <a:p>
            <a:pPr lvl="1"/>
            <a:r>
              <a:rPr lang="en-CA" dirty="0"/>
              <a:t>Select by intact mass &gt; fragment &gt; confirm ID by product(s)</a:t>
            </a:r>
          </a:p>
          <a:p>
            <a:pPr lvl="1"/>
            <a:r>
              <a:rPr lang="en-CA" dirty="0"/>
              <a:t>Limited # of analytes at any one time (duty cycle)</a:t>
            </a:r>
          </a:p>
          <a:p>
            <a:r>
              <a:rPr lang="en-CA" dirty="0"/>
              <a:t>QTOF MS</a:t>
            </a:r>
          </a:p>
          <a:p>
            <a:pPr lvl="1"/>
            <a:r>
              <a:rPr lang="en-CA" dirty="0"/>
              <a:t>Time-of-flight (TOF) has mass accuracy to </a:t>
            </a:r>
            <a:r>
              <a:rPr lang="en-CA" dirty="0" smtClean="0"/>
              <a:t>2ppm</a:t>
            </a:r>
            <a:endParaRPr lang="en-CA" dirty="0"/>
          </a:p>
          <a:p>
            <a:pPr lvl="1"/>
            <a:r>
              <a:rPr lang="en-CA" dirty="0"/>
              <a:t>Compound identified by the accurate intact mass (to </a:t>
            </a:r>
            <a:r>
              <a:rPr lang="en-CA" dirty="0" smtClean="0"/>
              <a:t>4 </a:t>
            </a:r>
            <a:r>
              <a:rPr lang="en-CA" dirty="0"/>
              <a:t>decimals)</a:t>
            </a:r>
          </a:p>
          <a:p>
            <a:pPr lvl="1"/>
            <a:r>
              <a:rPr lang="en-CA" dirty="0"/>
              <a:t>No need to fragment*, massive increase in # of analytes detected.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95" y="533484"/>
            <a:ext cx="2383743" cy="1853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80" y="5417902"/>
            <a:ext cx="4188315" cy="14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Targeted and Discovery Metabolomics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2" y="2052918"/>
            <a:ext cx="4830127" cy="462220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Targeted</a:t>
            </a:r>
          </a:p>
          <a:p>
            <a:pPr lvl="1"/>
            <a:r>
              <a:rPr lang="en-CA" sz="1900" dirty="0" smtClean="0"/>
              <a:t>138 </a:t>
            </a:r>
            <a:r>
              <a:rPr lang="en-CA" sz="1900" dirty="0"/>
              <a:t>compounds of interest for inborn errors of metabolism</a:t>
            </a:r>
          </a:p>
          <a:p>
            <a:pPr lvl="1"/>
            <a:r>
              <a:rPr lang="en-CA" sz="1900" dirty="0"/>
              <a:t>Identify by retention time and exact mass</a:t>
            </a:r>
          </a:p>
          <a:p>
            <a:pPr lvl="1"/>
            <a:r>
              <a:rPr lang="en-CA" sz="1900" dirty="0"/>
              <a:t>Quantitate against standards</a:t>
            </a:r>
          </a:p>
          <a:p>
            <a:r>
              <a:rPr lang="en-CA" dirty="0"/>
              <a:t>Discovery</a:t>
            </a:r>
          </a:p>
          <a:p>
            <a:pPr lvl="1"/>
            <a:r>
              <a:rPr lang="en-CA" sz="1900" dirty="0"/>
              <a:t>Extract “features” from QTOF data </a:t>
            </a:r>
          </a:p>
          <a:p>
            <a:pPr lvl="1"/>
            <a:r>
              <a:rPr lang="en-CA" sz="1900" dirty="0"/>
              <a:t>Normalize abundance and align retention times </a:t>
            </a:r>
          </a:p>
          <a:p>
            <a:pPr lvl="1"/>
            <a:r>
              <a:rPr lang="en-CA" sz="1900" dirty="0"/>
              <a:t>Select informative features (relative comparisons)</a:t>
            </a:r>
          </a:p>
          <a:p>
            <a:pPr lvl="1"/>
            <a:r>
              <a:rPr lang="en-CA" sz="1900" dirty="0"/>
              <a:t>Identify compounds based on exact mass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7134C-7624-4148-AEA6-7C26786EB8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683" y="2052918"/>
            <a:ext cx="5971540" cy="2563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030097" y="4967416"/>
            <a:ext cx="54104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CA" dirty="0">
                <a:solidFill>
                  <a:prstClr val="black"/>
                </a:solidFill>
              </a:rPr>
              <a:t>Uncertainty (Quality scores):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Features between samples (RT and mass)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Intensity between conditions (normalization)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Compound identification*</a:t>
            </a:r>
          </a:p>
        </p:txBody>
      </p:sp>
    </p:spTree>
    <p:extLst>
      <p:ext uri="{BB962C8B-B14F-4D97-AF65-F5344CB8AC3E}">
        <p14:creationId xmlns:p14="http://schemas.microsoft.com/office/powerpoint/2010/main" val="10063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1" y="1280160"/>
            <a:ext cx="9603794" cy="5323839"/>
          </a:xfrm>
        </p:spPr>
        <p:txBody>
          <a:bodyPr>
            <a:normAutofit/>
          </a:bodyPr>
          <a:lstStyle/>
          <a:p>
            <a:r>
              <a:rPr lang="en-CA" dirty="0"/>
              <a:t>Sample handling affects are significant</a:t>
            </a:r>
          </a:p>
          <a:p>
            <a:pPr lvl="1"/>
            <a:r>
              <a:rPr lang="en-CA" dirty="0"/>
              <a:t>False negatives and false positives from process variability</a:t>
            </a:r>
          </a:p>
          <a:p>
            <a:r>
              <a:rPr lang="en-CA" dirty="0"/>
              <a:t>Plasma from a single individual same day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CA" sz="1800" dirty="0"/>
              <a:t>Baseline (Fasted</a:t>
            </a:r>
            <a:r>
              <a:rPr lang="en-CA" sz="1800" dirty="0" smtClean="0"/>
              <a:t>, processed and into </a:t>
            </a:r>
            <a:r>
              <a:rPr lang="en-CA" sz="1800" dirty="0"/>
              <a:t>-80C within 20 min.)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CA" sz="1800" dirty="0"/>
              <a:t>Delayed Processing (Whole blood at RT 1hr)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CA" sz="1800" dirty="0"/>
              <a:t>Delayed Freezing (Plasma 4C for 8 hr)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CA" sz="1800" dirty="0"/>
              <a:t>Standard Freezing (-30C for 14 days)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CA" sz="1800" dirty="0"/>
              <a:t>Post-prandial  (4 hrs after meal)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CA" sz="1800" dirty="0"/>
              <a:t>Freeze/Thaw (baseline thawed and refrozen)</a:t>
            </a:r>
          </a:p>
          <a:p>
            <a:pPr lvl="1"/>
            <a:r>
              <a:rPr lang="en-CA" dirty="0"/>
              <a:t>3 replicates injected 3 times (9 runs per condition)</a:t>
            </a:r>
          </a:p>
          <a:p>
            <a:pPr lvl="2"/>
            <a:r>
              <a:rPr lang="en-CA" dirty="0"/>
              <a:t>Reversed Phase and HILIC</a:t>
            </a:r>
          </a:p>
          <a:p>
            <a:pPr lvl="2"/>
            <a:r>
              <a:rPr lang="en-CA" dirty="0" smtClean="0"/>
              <a:t>Positive ion </a:t>
            </a:r>
            <a:r>
              <a:rPr lang="en-CA" dirty="0"/>
              <a:t>and </a:t>
            </a:r>
            <a:r>
              <a:rPr lang="en-CA" dirty="0" smtClean="0"/>
              <a:t>negative ion mass spectral acquisition</a:t>
            </a:r>
            <a:endParaRPr lang="en-CA" dirty="0"/>
          </a:p>
          <a:p>
            <a:pPr lvl="2"/>
            <a:r>
              <a:rPr lang="en-CA" dirty="0"/>
              <a:t>216 individual </a:t>
            </a:r>
            <a:r>
              <a:rPr lang="en-CA" dirty="0" smtClean="0"/>
              <a:t>runs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740" y="1984289"/>
            <a:ext cx="1848623" cy="124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741" y="3351301"/>
            <a:ext cx="1848622" cy="1384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740" y="4861584"/>
            <a:ext cx="1848623" cy="12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Targeted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4673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Standard mix of high calibrators from 4 BGL assays </a:t>
            </a:r>
          </a:p>
          <a:p>
            <a:pPr lvl="1"/>
            <a:r>
              <a:rPr lang="en-CA" dirty="0"/>
              <a:t>Amino acids, acylcarnitines, organic acids, purines/pyrimidines, creatine</a:t>
            </a:r>
          </a:p>
          <a:p>
            <a:pPr lvl="1"/>
            <a:r>
              <a:rPr lang="en-CA" dirty="0" smtClean="0"/>
              <a:t>138 </a:t>
            </a:r>
            <a:r>
              <a:rPr lang="en-CA" dirty="0"/>
              <a:t>compounds in an aqueous matrix</a:t>
            </a:r>
          </a:p>
          <a:p>
            <a:pPr lvl="1"/>
            <a:endParaRPr lang="en-CA" dirty="0"/>
          </a:p>
          <a:p>
            <a:r>
              <a:rPr lang="en-CA" dirty="0"/>
              <a:t>Results</a:t>
            </a:r>
          </a:p>
          <a:p>
            <a:pPr lvl="1"/>
            <a:r>
              <a:rPr lang="en-CA" dirty="0"/>
              <a:t>76 compound tentatively identified</a:t>
            </a:r>
          </a:p>
          <a:p>
            <a:pPr lvl="2"/>
            <a:r>
              <a:rPr lang="en-CA" dirty="0"/>
              <a:t>46 by HILIC Chromatography (+/-)</a:t>
            </a:r>
          </a:p>
          <a:p>
            <a:pPr lvl="2"/>
            <a:r>
              <a:rPr lang="en-CA" dirty="0"/>
              <a:t>35 by Reversed Phase (+/-)</a:t>
            </a:r>
          </a:p>
          <a:p>
            <a:pPr lvl="1"/>
            <a:r>
              <a:rPr lang="en-CA" dirty="0"/>
              <a:t>Issues</a:t>
            </a:r>
          </a:p>
          <a:p>
            <a:pPr lvl="2"/>
            <a:r>
              <a:rPr lang="en-CA" dirty="0"/>
              <a:t>Coelution of isobars (chromatography)</a:t>
            </a:r>
          </a:p>
          <a:p>
            <a:pPr lvl="2"/>
            <a:r>
              <a:rPr lang="en-CA" dirty="0"/>
              <a:t>Multiple peaks for same compound (in source fragmentation)</a:t>
            </a:r>
          </a:p>
          <a:p>
            <a:pPr lvl="2"/>
            <a:r>
              <a:rPr lang="en-CA" dirty="0"/>
              <a:t>Haven’t tried a biological matrix yet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3214918"/>
            <a:ext cx="6177280" cy="1820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2502" y="5035097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dirty="0">
                <a:solidFill>
                  <a:prstClr val="white"/>
                </a:solidFill>
              </a:rPr>
              <a:t>10 min. run time</a:t>
            </a:r>
          </a:p>
        </p:txBody>
      </p:sp>
    </p:spTree>
    <p:extLst>
      <p:ext uri="{BB962C8B-B14F-4D97-AF65-F5344CB8AC3E}">
        <p14:creationId xmlns:p14="http://schemas.microsoft.com/office/powerpoint/2010/main" val="24624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Discovery Metabolomics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Q-TOF Data acquisition</a:t>
            </a:r>
          </a:p>
          <a:p>
            <a:pPr lvl="1"/>
            <a:r>
              <a:rPr lang="en-CA" dirty="0"/>
              <a:t>3 replicates of 6 conditions, each injected 3 times</a:t>
            </a:r>
          </a:p>
          <a:p>
            <a:r>
              <a:rPr lang="en-CA" dirty="0"/>
              <a:t>Feature Extraction</a:t>
            </a:r>
          </a:p>
          <a:p>
            <a:pPr lvl="1"/>
            <a:r>
              <a:rPr lang="en-CA" dirty="0"/>
              <a:t>Peak characteristics (shape, height, reproducibility)</a:t>
            </a:r>
          </a:p>
          <a:p>
            <a:pPr lvl="1"/>
            <a:r>
              <a:rPr lang="en-CA" dirty="0"/>
              <a:t>Mass signature (isotopes, adducts)</a:t>
            </a:r>
          </a:p>
          <a:p>
            <a:pPr lvl="1"/>
            <a:r>
              <a:rPr lang="en-CA" dirty="0"/>
              <a:t>Quality score assigned</a:t>
            </a:r>
          </a:p>
          <a:p>
            <a:r>
              <a:rPr lang="en-CA" dirty="0"/>
              <a:t>Filtering and statistical testing on the identified features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113" y="1379095"/>
            <a:ext cx="3688309" cy="36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251" y="369269"/>
            <a:ext cx="9404723" cy="1400530"/>
          </a:xfrm>
        </p:spPr>
        <p:txBody>
          <a:bodyPr/>
          <a:lstStyle/>
          <a:p>
            <a:r>
              <a:rPr lang="en-CA" dirty="0"/>
              <a:t>Initial Filter: All samples in at least 1 condition = 1902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727" y="1719359"/>
            <a:ext cx="5944115" cy="401151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2761349" y="5730875"/>
            <a:ext cx="6910388" cy="1127125"/>
          </a:xfrm>
        </p:spPr>
        <p:txBody>
          <a:bodyPr numCol="2">
            <a:normAutofit/>
          </a:bodyPr>
          <a:lstStyle/>
          <a:p>
            <a:pPr lvl="1"/>
            <a:r>
              <a:rPr lang="en-CA" sz="1200" dirty="0"/>
              <a:t>B = baseline</a:t>
            </a:r>
          </a:p>
          <a:p>
            <a:pPr lvl="1"/>
            <a:r>
              <a:rPr lang="en-CA" sz="1200" dirty="0"/>
              <a:t>DF = delayed </a:t>
            </a:r>
            <a:r>
              <a:rPr lang="en-CA" sz="1200" dirty="0" smtClean="0"/>
              <a:t>freezing</a:t>
            </a:r>
            <a:endParaRPr lang="en-CA" sz="1200" dirty="0"/>
          </a:p>
          <a:p>
            <a:pPr lvl="1"/>
            <a:r>
              <a:rPr lang="en-CA" sz="1200" dirty="0"/>
              <a:t>DP= delayed processing</a:t>
            </a:r>
          </a:p>
          <a:p>
            <a:pPr lvl="1"/>
            <a:r>
              <a:rPr lang="en-CA" sz="1200" dirty="0"/>
              <a:t>FT = f</a:t>
            </a:r>
            <a:r>
              <a:rPr lang="en-CA" sz="1200" dirty="0" smtClean="0"/>
              <a:t>reeze </a:t>
            </a:r>
            <a:r>
              <a:rPr lang="en-CA" sz="1200" dirty="0"/>
              <a:t>thaw</a:t>
            </a:r>
          </a:p>
          <a:p>
            <a:pPr lvl="1"/>
            <a:r>
              <a:rPr lang="en-CA" sz="1200" dirty="0"/>
              <a:t>P = Post-prandial</a:t>
            </a:r>
          </a:p>
          <a:p>
            <a:pPr lvl="1"/>
            <a:r>
              <a:rPr lang="en-CA" sz="1200" dirty="0"/>
              <a:t>SF = Standard Freezer (-30C)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46352" y="2679388"/>
            <a:ext cx="4396341" cy="92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51" y="2651737"/>
            <a:ext cx="2373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prstClr val="white"/>
                </a:solidFill>
              </a:rPr>
              <a:t>Log scale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prstClr val="white"/>
                </a:solidFill>
              </a:rPr>
              <a:t>signal intensity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prstClr val="white"/>
                </a:solidFill>
              </a:rPr>
              <a:t>Mean normalized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prstClr val="white"/>
                </a:solidFill>
              </a:rPr>
              <a:t>“Abundance”</a:t>
            </a:r>
          </a:p>
        </p:txBody>
      </p:sp>
    </p:spTree>
    <p:extLst>
      <p:ext uri="{BB962C8B-B14F-4D97-AF65-F5344CB8AC3E}">
        <p14:creationId xmlns:p14="http://schemas.microsoft.com/office/powerpoint/2010/main" val="30937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Second Filter: Signal intensity &gt;</a:t>
            </a:r>
            <a:r>
              <a:rPr lang="en-CA" dirty="0" smtClean="0"/>
              <a:t>1,000 </a:t>
            </a:r>
            <a:r>
              <a:rPr lang="en-CA" dirty="0"/>
              <a:t>(exclude noise) = </a:t>
            </a:r>
            <a:r>
              <a:rPr lang="en-CA" dirty="0" smtClean="0"/>
              <a:t>1655 features </a:t>
            </a:r>
            <a:endParaRPr lang="en-C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102" y="2052638"/>
            <a:ext cx="621357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Filter: CV </a:t>
            </a:r>
            <a:r>
              <a:rPr lang="en-CA" dirty="0" smtClean="0"/>
              <a:t>&lt;85</a:t>
            </a:r>
            <a:r>
              <a:rPr lang="en-CA" dirty="0"/>
              <a:t>% within condition for all conditions = 1085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1" y="2141838"/>
            <a:ext cx="5217260" cy="35209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86516" y="2275703"/>
            <a:ext cx="4396339" cy="576262"/>
          </a:xfrm>
        </p:spPr>
        <p:txBody>
          <a:bodyPr/>
          <a:lstStyle/>
          <a:p>
            <a:r>
              <a:rPr lang="en-CA" dirty="0"/>
              <a:t>Further filters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86516" y="2885303"/>
            <a:ext cx="4906413" cy="3741738"/>
          </a:xfrm>
        </p:spPr>
        <p:txBody>
          <a:bodyPr/>
          <a:lstStyle/>
          <a:p>
            <a:r>
              <a:rPr lang="en-CA" dirty="0"/>
              <a:t>ANOVA (one way vs Baseline)</a:t>
            </a:r>
          </a:p>
          <a:p>
            <a:pPr lvl="1"/>
            <a:r>
              <a:rPr lang="en-CA" dirty="0"/>
              <a:t>P &gt;0.05 </a:t>
            </a:r>
          </a:p>
          <a:p>
            <a:pPr lvl="1"/>
            <a:r>
              <a:rPr lang="en-CA" dirty="0"/>
              <a:t>Corrected for multiple comparisons</a:t>
            </a:r>
          </a:p>
          <a:p>
            <a:pPr lvl="1"/>
            <a:r>
              <a:rPr lang="en-CA" dirty="0"/>
              <a:t>331 features</a:t>
            </a:r>
          </a:p>
          <a:p>
            <a:r>
              <a:rPr lang="en-CA" dirty="0"/>
              <a:t>Fold change from baseline</a:t>
            </a:r>
          </a:p>
          <a:p>
            <a:pPr lvl="1"/>
            <a:r>
              <a:rPr lang="en-CA" dirty="0"/>
              <a:t>&gt;2.0</a:t>
            </a:r>
          </a:p>
          <a:p>
            <a:pPr lvl="1"/>
            <a:r>
              <a:rPr lang="en-CA" b="1" dirty="0"/>
              <a:t>182 Features</a:t>
            </a:r>
          </a:p>
        </p:txBody>
      </p:sp>
    </p:spTree>
    <p:extLst>
      <p:ext uri="{BB962C8B-B14F-4D97-AF65-F5344CB8AC3E}">
        <p14:creationId xmlns:p14="http://schemas.microsoft.com/office/powerpoint/2010/main" val="1984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1235</TotalTime>
  <Words>758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1_Ion</vt:lpstr>
      <vt:lpstr>Metabolomics: Preanalytical Variables</vt:lpstr>
      <vt:lpstr>QTOF Metabolomics</vt:lpstr>
      <vt:lpstr>Targeted and Discovery Metabolomics</vt:lpstr>
      <vt:lpstr>Study Design</vt:lpstr>
      <vt:lpstr>Targeted Analysis</vt:lpstr>
      <vt:lpstr>Discovery Metabolomics</vt:lpstr>
      <vt:lpstr>Initial Filter: All samples in at least 1 condition = 1902 features</vt:lpstr>
      <vt:lpstr>Second Filter: Signal intensity &gt;1,000 (exclude noise) = 1655 features </vt:lpstr>
      <vt:lpstr>Third Filter: CV &lt;85% within condition for all conditions = 1085</vt:lpstr>
      <vt:lpstr>Principle Component Analysis</vt:lpstr>
      <vt:lpstr>Clustering within conditions 182 features statistically different from baseline at p&lt;0.05 and at least a 2 fold difference in abundance</vt:lpstr>
      <vt:lpstr>Initial Conclusions</vt:lpstr>
      <vt:lpstr>Compound Identification</vt:lpstr>
      <vt:lpstr>Post-Prandial</vt:lpstr>
      <vt:lpstr>Inverse effects of Delayed freezing and -30C storage</vt:lpstr>
      <vt:lpstr>Conclusions (so far)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ACMaN: Analytical Core for Metabolomics and Nutrition</dc:title>
  <dc:creator>Graham Sinclair</dc:creator>
  <cp:lastModifiedBy>Andrea Sakamoto</cp:lastModifiedBy>
  <cp:revision>68</cp:revision>
  <dcterms:created xsi:type="dcterms:W3CDTF">2017-10-09T16:27:16Z</dcterms:created>
  <dcterms:modified xsi:type="dcterms:W3CDTF">2018-08-16T21:27:11Z</dcterms:modified>
</cp:coreProperties>
</file>